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3" r:id="rId2"/>
    <p:sldId id="369" r:id="rId3"/>
    <p:sldId id="367" r:id="rId4"/>
    <p:sldId id="354" r:id="rId5"/>
    <p:sldId id="355" r:id="rId6"/>
    <p:sldId id="368" r:id="rId7"/>
    <p:sldId id="356" r:id="rId8"/>
    <p:sldId id="370" r:id="rId9"/>
    <p:sldId id="35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van der Meij" initials="PvdM" lastIdx="6" clrIdx="0">
    <p:extLst>
      <p:ext uri="{19B8F6BF-5375-455C-9EA6-DF929625EA0E}">
        <p15:presenceInfo xmlns:p15="http://schemas.microsoft.com/office/powerpoint/2012/main" userId="S-1-5-21-1419356253-214975023-849764331-83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DA7F2-5899-4E49-B6EF-17F82D1CE02B}" type="datetimeFigureOut">
              <a:rPr lang="en-US" smtClean="0"/>
              <a:t>4/4/2022</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769AB-1C67-48CF-BEDD-42C9C96EB284}" type="slidenum">
              <a:rPr lang="en-US" smtClean="0"/>
              <a:t>‹nr.›</a:t>
            </a:fld>
            <a:endParaRPr lang="en-US"/>
          </a:p>
        </p:txBody>
      </p:sp>
    </p:spTree>
    <p:extLst>
      <p:ext uri="{BB962C8B-B14F-4D97-AF65-F5344CB8AC3E}">
        <p14:creationId xmlns:p14="http://schemas.microsoft.com/office/powerpoint/2010/main" val="249801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63784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327609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12596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326547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6578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47940C78-8431-46C0-8D05-4C24519C813F}" type="datetimeFigureOut">
              <a:rPr lang="en-US" smtClean="0"/>
              <a:t>4/4/2022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25908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47940C78-8431-46C0-8D05-4C24519C813F}" type="datetimeFigureOut">
              <a:rPr lang="en-US" smtClean="0"/>
              <a:t>4/4/2022</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4487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47940C78-8431-46C0-8D05-4C24519C813F}" type="datetimeFigureOut">
              <a:rPr lang="en-US" smtClean="0"/>
              <a:t>4/4/2022</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7542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940C78-8431-46C0-8D05-4C24519C813F}" type="datetimeFigureOut">
              <a:rPr lang="en-US" smtClean="0"/>
              <a:t>4/4/2022</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41757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940C78-8431-46C0-8D05-4C24519C813F}" type="datetimeFigureOut">
              <a:rPr lang="en-US" smtClean="0"/>
              <a:t>4/4/2022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735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940C78-8431-46C0-8D05-4C24519C813F}" type="datetimeFigureOut">
              <a:rPr lang="en-US" smtClean="0"/>
              <a:t>4/4/2022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05313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40C78-8431-46C0-8D05-4C24519C813F}" type="datetimeFigureOut">
              <a:rPr lang="en-US" smtClean="0"/>
              <a:t>4/4/2022</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96703-902D-4575-8756-B5C6079C9453}" type="slidenum">
              <a:rPr lang="en-US" smtClean="0"/>
              <a:t>‹nr.›</a:t>
            </a:fld>
            <a:endParaRPr lang="en-US"/>
          </a:p>
        </p:txBody>
      </p:sp>
    </p:spTree>
    <p:extLst>
      <p:ext uri="{BB962C8B-B14F-4D97-AF65-F5344CB8AC3E}">
        <p14:creationId xmlns:p14="http://schemas.microsoft.com/office/powerpoint/2010/main" val="106005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cholieren.nibud.nl/geldtypetes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6" name="Tekstvak 5"/>
          <p:cNvSpPr txBox="1"/>
          <p:nvPr/>
        </p:nvSpPr>
        <p:spPr>
          <a:xfrm>
            <a:off x="0" y="6021288"/>
            <a:ext cx="9144000" cy="646331"/>
          </a:xfrm>
          <a:prstGeom prst="rect">
            <a:avLst/>
          </a:prstGeom>
          <a:solidFill>
            <a:schemeClr val="tx1"/>
          </a:solidFill>
        </p:spPr>
        <p:txBody>
          <a:bodyPr wrap="square" rtlCol="0">
            <a:spAutoFit/>
          </a:bodyPr>
          <a:lstStyle/>
          <a:p>
            <a:r>
              <a:rPr lang="nl-NL" b="1" dirty="0">
                <a:solidFill>
                  <a:schemeClr val="bg1"/>
                </a:solidFill>
                <a:latin typeface="Bebas Neue" panose="020B0606020202050201"/>
              </a:rPr>
              <a:t>	</a:t>
            </a:r>
            <a:r>
              <a:rPr lang="nl-NL" sz="2400" b="1" dirty="0">
                <a:solidFill>
                  <a:schemeClr val="bg1"/>
                </a:solidFill>
                <a:latin typeface="Bebas Neue" panose="020B0606020202050201"/>
              </a:rPr>
              <a:t>SH</a:t>
            </a:r>
            <a:r>
              <a:rPr lang="nl-NL" sz="2400" b="1" dirty="0">
                <a:solidFill>
                  <a:srgbClr val="00B0F0"/>
                </a:solidFill>
                <a:latin typeface="Bebas Neue" panose="020B0606020202050201"/>
              </a:rPr>
              <a:t>!</a:t>
            </a:r>
            <a:r>
              <a:rPr lang="nl-NL" sz="2400" b="1" dirty="0">
                <a:solidFill>
                  <a:schemeClr val="bg1"/>
                </a:solidFill>
                <a:latin typeface="Bebas Neue" panose="020B0606020202050201"/>
              </a:rPr>
              <a:t>TZOO</a:t>
            </a:r>
            <a:r>
              <a:rPr lang="nl-NL" sz="2400" b="1" dirty="0">
                <a:solidFill>
                  <a:srgbClr val="FF3399"/>
                </a:solidFill>
                <a:latin typeface="Bebas Neue" panose="020B0606020202050201"/>
              </a:rPr>
              <a:t>i</a:t>
            </a:r>
            <a:r>
              <a:rPr lang="nl-NL" sz="3600" b="1" dirty="0">
                <a:solidFill>
                  <a:srgbClr val="FF3399"/>
                </a:solidFill>
                <a:latin typeface="Bebas Neue" panose="020B0606020202050201"/>
              </a:rPr>
              <a:t> 				</a:t>
            </a:r>
            <a:r>
              <a:rPr lang="nl-NL" sz="800" b="1" dirty="0">
                <a:solidFill>
                  <a:schemeClr val="bg1"/>
                </a:solidFill>
                <a:latin typeface="Bebas Neue" panose="020B0606020202050201"/>
              </a:rPr>
              <a:t>Shitzooi is een project van Stichting Kocon</a:t>
            </a:r>
          </a:p>
        </p:txBody>
      </p:sp>
    </p:spTree>
    <p:extLst>
      <p:ext uri="{BB962C8B-B14F-4D97-AF65-F5344CB8AC3E}">
        <p14:creationId xmlns:p14="http://schemas.microsoft.com/office/powerpoint/2010/main" val="204556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2" name="Rechthoek 1"/>
          <p:cNvSpPr/>
          <p:nvPr/>
        </p:nvSpPr>
        <p:spPr>
          <a:xfrm>
            <a:off x="-252536" y="1916832"/>
            <a:ext cx="9577064" cy="3744416"/>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323528" y="2141262"/>
            <a:ext cx="8496943" cy="3231654"/>
          </a:xfrm>
          <a:prstGeom prst="rect">
            <a:avLst/>
          </a:prstGeom>
          <a:solidFill>
            <a:schemeClr val="tx1"/>
          </a:solidFill>
          <a:ln w="3175">
            <a:noFill/>
          </a:ln>
        </p:spPr>
        <p:txBody>
          <a:bodyPr wrap="square" rtlCol="0">
            <a:spAutoFit/>
          </a:bodyPr>
          <a:lstStyle/>
          <a:p>
            <a:pPr algn="ctr"/>
            <a:r>
              <a:rPr lang="nl-NL" b="1" dirty="0">
                <a:solidFill>
                  <a:schemeClr val="bg1"/>
                </a:solidFill>
              </a:rPr>
              <a:t>Inleiding</a:t>
            </a:r>
          </a:p>
          <a:p>
            <a:pPr algn="ctr"/>
            <a:endParaRPr lang="nl-NL" b="1" dirty="0">
              <a:solidFill>
                <a:schemeClr val="bg1"/>
              </a:solidFill>
            </a:endParaRPr>
          </a:p>
          <a:p>
            <a:r>
              <a:rPr lang="nl-NL" sz="1200" dirty="0">
                <a:solidFill>
                  <a:schemeClr val="bg1"/>
                </a:solidFill>
              </a:rPr>
              <a:t>In de eerste 2 lessen hebben leerlingen ervaren hoe je snel aan geld kunt komen. Ze hebben ervaren hoe wat gemakkelijk en snel geld lijkt een prijs heeft en hoe je vervolgens een web van moeilijkheden in kan glijden. Ook hebben ze gezien dat het in een dergelijke situatie nodig is om aan te kloppen voor hulp, omdat je in je eentje niet uit deze moeilijkheden komt. Als </a:t>
            </a:r>
            <a:r>
              <a:rPr lang="nl-NL" sz="1200" dirty="0" smtClean="0">
                <a:solidFill>
                  <a:schemeClr val="bg1"/>
                </a:solidFill>
              </a:rPr>
              <a:t>laatste </a:t>
            </a:r>
            <a:r>
              <a:rPr lang="nl-NL" sz="1200" dirty="0">
                <a:solidFill>
                  <a:schemeClr val="bg1"/>
                </a:solidFill>
              </a:rPr>
              <a:t>hebben ze kunnen constateren dat de moeilijkheden, ook na het vragen om hulp, nog niet voorbij zijn. In de 3</a:t>
            </a:r>
            <a:r>
              <a:rPr lang="nl-NL" sz="1200" baseline="30000" dirty="0">
                <a:solidFill>
                  <a:schemeClr val="bg1"/>
                </a:solidFill>
              </a:rPr>
              <a:t>e</a:t>
            </a:r>
            <a:r>
              <a:rPr lang="nl-NL" sz="1200" dirty="0">
                <a:solidFill>
                  <a:schemeClr val="bg1"/>
                </a:solidFill>
              </a:rPr>
              <a:t> les is duidelijk geworden wat die moeilijkheden (kunnen) zijn en welke effecten die op je leven hebben. </a:t>
            </a:r>
          </a:p>
          <a:p>
            <a:endParaRPr lang="nl-NL" sz="1200" dirty="0">
              <a:solidFill>
                <a:schemeClr val="bg1"/>
              </a:solidFill>
            </a:endParaRPr>
          </a:p>
          <a:p>
            <a:r>
              <a:rPr lang="nl-NL" sz="1200" dirty="0">
                <a:solidFill>
                  <a:schemeClr val="bg1"/>
                </a:solidFill>
              </a:rPr>
              <a:t>Deze 4</a:t>
            </a:r>
            <a:r>
              <a:rPr lang="nl-NL" sz="1200" baseline="30000" dirty="0">
                <a:solidFill>
                  <a:schemeClr val="bg1"/>
                </a:solidFill>
              </a:rPr>
              <a:t>e</a:t>
            </a:r>
            <a:r>
              <a:rPr lang="nl-NL" sz="1200" dirty="0">
                <a:solidFill>
                  <a:schemeClr val="bg1"/>
                </a:solidFill>
              </a:rPr>
              <a:t>  les is in een paar opzichten anders:</a:t>
            </a:r>
          </a:p>
          <a:p>
            <a:pPr marL="171450" lvl="0" indent="-171450">
              <a:buFont typeface="Arial" panose="020B0604020202020204" pitchFamily="34" charset="0"/>
              <a:buChar char="•"/>
            </a:pPr>
            <a:r>
              <a:rPr lang="nl-NL" sz="1200" dirty="0">
                <a:solidFill>
                  <a:schemeClr val="bg1"/>
                </a:solidFill>
              </a:rPr>
              <a:t>de leerlingen worden niet voorgelicht, maar gaan zelf op zoek;</a:t>
            </a:r>
          </a:p>
          <a:p>
            <a:pPr marL="171450" lvl="0" indent="-171450">
              <a:buFont typeface="Arial" panose="020B0604020202020204" pitchFamily="34" charset="0"/>
              <a:buChar char="•"/>
            </a:pPr>
            <a:r>
              <a:rPr lang="nl-NL" sz="1200" dirty="0">
                <a:solidFill>
                  <a:schemeClr val="bg1"/>
                </a:solidFill>
              </a:rPr>
              <a:t>het gaat niet over inkomen, maar over uitgaven;</a:t>
            </a:r>
          </a:p>
          <a:p>
            <a:pPr marL="171450" lvl="0" indent="-171450">
              <a:buFont typeface="Arial" panose="020B0604020202020204" pitchFamily="34" charset="0"/>
              <a:buChar char="•"/>
            </a:pPr>
            <a:r>
              <a:rPr lang="nl-NL" sz="1200" dirty="0">
                <a:solidFill>
                  <a:schemeClr val="bg1"/>
                </a:solidFill>
              </a:rPr>
              <a:t>het is geen gastles, de docent voert de les zelf uit.</a:t>
            </a:r>
          </a:p>
          <a:p>
            <a:endParaRPr lang="nl-NL" sz="1200" dirty="0">
              <a:solidFill>
                <a:schemeClr val="bg1"/>
              </a:solidFill>
            </a:endParaRPr>
          </a:p>
          <a:p>
            <a:r>
              <a:rPr lang="nl-NL" sz="1200" dirty="0">
                <a:solidFill>
                  <a:schemeClr val="bg1"/>
                </a:solidFill>
              </a:rPr>
              <a:t>Verder:</a:t>
            </a:r>
          </a:p>
          <a:p>
            <a:pPr marL="171450" lvl="0" indent="-171450">
              <a:buFont typeface="Arial" panose="020B0604020202020204" pitchFamily="34" charset="0"/>
              <a:buChar char="•"/>
            </a:pPr>
            <a:r>
              <a:rPr lang="nl-NL" sz="1200" dirty="0">
                <a:solidFill>
                  <a:schemeClr val="bg1"/>
                </a:solidFill>
              </a:rPr>
              <a:t>Deze les kan in de klas of digitaal gegeven worden.</a:t>
            </a:r>
          </a:p>
          <a:p>
            <a:pPr marL="171450" lvl="0" indent="-171450">
              <a:buFont typeface="Arial" panose="020B0604020202020204" pitchFamily="34" charset="0"/>
              <a:buChar char="•"/>
            </a:pPr>
            <a:r>
              <a:rPr lang="nl-NL" sz="1200" dirty="0">
                <a:solidFill>
                  <a:schemeClr val="bg1"/>
                </a:solidFill>
              </a:rPr>
              <a:t>De les kan klassikaal of individueel gemaakt worden.</a:t>
            </a:r>
            <a:endParaRPr lang="nl-NL" sz="1200" b="1" dirty="0">
              <a:solidFill>
                <a:schemeClr val="bg1"/>
              </a:solidFill>
            </a:endParaRPr>
          </a:p>
        </p:txBody>
      </p:sp>
    </p:spTree>
    <p:extLst>
      <p:ext uri="{BB962C8B-B14F-4D97-AF65-F5344CB8AC3E}">
        <p14:creationId xmlns:p14="http://schemas.microsoft.com/office/powerpoint/2010/main" val="144600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7" name="Rechthoek 6"/>
          <p:cNvSpPr/>
          <p:nvPr/>
        </p:nvSpPr>
        <p:spPr>
          <a:xfrm>
            <a:off x="-324544" y="2420888"/>
            <a:ext cx="9721080" cy="296095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539552" y="2485052"/>
            <a:ext cx="8064896" cy="2816156"/>
          </a:xfrm>
          <a:prstGeom prst="rect">
            <a:avLst/>
          </a:prstGeom>
          <a:solidFill>
            <a:schemeClr val="tx1"/>
          </a:solidFill>
          <a:ln w="3175">
            <a:noFill/>
          </a:ln>
        </p:spPr>
        <p:txBody>
          <a:bodyPr wrap="square" rtlCol="0">
            <a:spAutoFit/>
          </a:bodyPr>
          <a:lstStyle/>
          <a:p>
            <a:pPr algn="ctr"/>
            <a:r>
              <a:rPr lang="nl-NL" b="1" dirty="0">
                <a:solidFill>
                  <a:schemeClr val="bg1"/>
                </a:solidFill>
              </a:rPr>
              <a:t>Voorbereiding</a:t>
            </a:r>
          </a:p>
          <a:p>
            <a:pPr algn="ctr"/>
            <a:endParaRPr lang="nl-NL" b="1" dirty="0">
              <a:solidFill>
                <a:schemeClr val="bg1"/>
              </a:solidFill>
            </a:endParaRPr>
          </a:p>
          <a:p>
            <a:pPr marL="171450" lvl="0" indent="-171450">
              <a:buFont typeface="Arial" panose="020B0604020202020204" pitchFamily="34" charset="0"/>
              <a:buChar char="•"/>
            </a:pPr>
            <a:r>
              <a:rPr lang="nl-NL" sz="1200" dirty="0">
                <a:solidFill>
                  <a:schemeClr val="bg1"/>
                </a:solidFill>
              </a:rPr>
              <a:t>Het lezen van deze handleiding en het doorkijken van de PowerPoint is ws. voldoende.</a:t>
            </a:r>
          </a:p>
          <a:p>
            <a:pPr marL="171450" lvl="0" indent="-171450">
              <a:buFont typeface="Arial" panose="020B0604020202020204" pitchFamily="34" charset="0"/>
              <a:buChar char="•"/>
            </a:pPr>
            <a:r>
              <a:rPr lang="nl-NL" sz="1200" dirty="0">
                <a:solidFill>
                  <a:schemeClr val="bg1"/>
                </a:solidFill>
              </a:rPr>
              <a:t>Er is een Mentimeter-account aangemaakt. </a:t>
            </a:r>
            <a:r>
              <a:rPr lang="nl-NL" sz="1200" dirty="0" smtClean="0">
                <a:solidFill>
                  <a:schemeClr val="bg1"/>
                </a:solidFill>
              </a:rPr>
              <a:t>Ga naar </a:t>
            </a:r>
            <a:r>
              <a:rPr lang="nl-NL" sz="1200" dirty="0" smtClean="0">
                <a:solidFill>
                  <a:srgbClr val="FF3399"/>
                </a:solidFill>
              </a:rPr>
              <a:t>https://mentimeter.com</a:t>
            </a:r>
            <a:r>
              <a:rPr lang="nl-NL" sz="1200" dirty="0" smtClean="0">
                <a:solidFill>
                  <a:schemeClr val="bg1"/>
                </a:solidFill>
              </a:rPr>
              <a:t>, je </a:t>
            </a:r>
            <a:r>
              <a:rPr lang="nl-NL" sz="1200" dirty="0">
                <a:solidFill>
                  <a:schemeClr val="bg1"/>
                </a:solidFill>
              </a:rPr>
              <a:t>kunt inloggen met het e-mailadres </a:t>
            </a:r>
            <a:r>
              <a:rPr lang="nl-NL" sz="1200" dirty="0">
                <a:solidFill>
                  <a:srgbClr val="00B0F0"/>
                </a:solidFill>
              </a:rPr>
              <a:t>voorlichtingshitzooi@hotmail.com</a:t>
            </a:r>
            <a:r>
              <a:rPr lang="nl-NL" sz="1200" dirty="0">
                <a:solidFill>
                  <a:schemeClr val="bg1"/>
                </a:solidFill>
              </a:rPr>
              <a:t> en het password </a:t>
            </a:r>
            <a:r>
              <a:rPr lang="nl-NL" sz="1200" dirty="0">
                <a:solidFill>
                  <a:srgbClr val="FF3399"/>
                </a:solidFill>
              </a:rPr>
              <a:t>Katwijk123</a:t>
            </a:r>
            <a:r>
              <a:rPr lang="nl-NL" sz="1200" dirty="0">
                <a:solidFill>
                  <a:schemeClr val="bg1"/>
                </a:solidFill>
              </a:rPr>
              <a:t>. </a:t>
            </a:r>
            <a:r>
              <a:rPr lang="nl-NL" sz="900" i="1" dirty="0" smtClean="0">
                <a:solidFill>
                  <a:schemeClr val="bg1"/>
                </a:solidFill>
              </a:rPr>
              <a:t>N.B</a:t>
            </a:r>
            <a:r>
              <a:rPr lang="nl-NL" sz="900" i="1" dirty="0">
                <a:solidFill>
                  <a:schemeClr val="bg1"/>
                </a:solidFill>
              </a:rPr>
              <a:t>. De leerlingen loggen anders in bij het beantwoorden van de vragen: dit is aangegeven in de instructie bij de punten 5 en 10.</a:t>
            </a:r>
          </a:p>
          <a:p>
            <a:pPr marL="171450" lvl="0" indent="-171450">
              <a:buFont typeface="Arial" panose="020B0604020202020204" pitchFamily="34" charset="0"/>
              <a:buChar char="•"/>
            </a:pPr>
            <a:r>
              <a:rPr lang="nl-NL" sz="1200" dirty="0">
                <a:solidFill>
                  <a:schemeClr val="bg1"/>
                </a:solidFill>
              </a:rPr>
              <a:t>De vragen bij de punten 5 en 10 staan klaar. Bij beide vragen kunnen de leerlingen 2 antwoorden kiezen uit een rijtje mogelijkheden.  </a:t>
            </a:r>
          </a:p>
          <a:p>
            <a:pPr marL="171450" lvl="0" indent="-171450">
              <a:buFont typeface="Arial" panose="020B0604020202020204" pitchFamily="34" charset="0"/>
              <a:buChar char="•"/>
            </a:pPr>
            <a:r>
              <a:rPr lang="nl-NL" sz="1200" dirty="0">
                <a:solidFill>
                  <a:schemeClr val="bg1"/>
                </a:solidFill>
              </a:rPr>
              <a:t>Je kunt de antwoorden laten zien in Mentimeter en deze vervolgens bespreken. Daarnaast kun je de antwoorden ‘exporteren’, dat wil zeggen opslaan. Je kunt er dan op een later moment op terugkomen. </a:t>
            </a:r>
            <a:r>
              <a:rPr lang="nl-NL" sz="1200" dirty="0" smtClean="0">
                <a:solidFill>
                  <a:schemeClr val="bg1"/>
                </a:solidFill>
              </a:rPr>
              <a:t/>
            </a:r>
            <a:br>
              <a:rPr lang="nl-NL" sz="1200" dirty="0" smtClean="0">
                <a:solidFill>
                  <a:schemeClr val="bg1"/>
                </a:solidFill>
              </a:rPr>
            </a:br>
            <a:r>
              <a:rPr lang="nl-NL" sz="1200" dirty="0" smtClean="0">
                <a:solidFill>
                  <a:schemeClr val="bg1"/>
                </a:solidFill>
              </a:rPr>
              <a:t/>
            </a:r>
            <a:br>
              <a:rPr lang="nl-NL" sz="1200" dirty="0" smtClean="0">
                <a:solidFill>
                  <a:schemeClr val="bg1"/>
                </a:solidFill>
              </a:rPr>
            </a:br>
            <a:r>
              <a:rPr lang="nl-NL" sz="1200" dirty="0" smtClean="0">
                <a:solidFill>
                  <a:schemeClr val="bg1"/>
                </a:solidFill>
              </a:rPr>
              <a:t>N.B. Het is logisch dat de leerlingen in de les een device (laptop, mobiel, tablet) bij zich hebben. </a:t>
            </a:r>
            <a:br>
              <a:rPr lang="nl-NL" sz="1200" dirty="0" smtClean="0">
                <a:solidFill>
                  <a:schemeClr val="bg1"/>
                </a:solidFill>
              </a:rPr>
            </a:br>
            <a:r>
              <a:rPr lang="nl-NL" sz="1200" dirty="0" smtClean="0">
                <a:solidFill>
                  <a:schemeClr val="bg1"/>
                </a:solidFill>
              </a:rPr>
              <a:t>Daarop kunnen ze het  screenshot  en het Word-document van het huiswerk laten zien, de Mentimeter-vragen invullen en de zoekopdrachten maken.</a:t>
            </a:r>
            <a:endParaRPr lang="nl-NL" sz="1200" b="1" dirty="0">
              <a:solidFill>
                <a:schemeClr val="bg1"/>
              </a:solidFill>
            </a:endParaRPr>
          </a:p>
        </p:txBody>
      </p:sp>
    </p:spTree>
    <p:extLst>
      <p:ext uri="{BB962C8B-B14F-4D97-AF65-F5344CB8AC3E}">
        <p14:creationId xmlns:p14="http://schemas.microsoft.com/office/powerpoint/2010/main" val="60705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7" name="Rechthoek 6"/>
          <p:cNvSpPr/>
          <p:nvPr/>
        </p:nvSpPr>
        <p:spPr>
          <a:xfrm>
            <a:off x="-324544" y="2132856"/>
            <a:ext cx="9721080" cy="345638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438666" y="2325842"/>
            <a:ext cx="8280920" cy="3046988"/>
          </a:xfrm>
          <a:prstGeom prst="rect">
            <a:avLst/>
          </a:prstGeom>
          <a:solidFill>
            <a:schemeClr val="tx1"/>
          </a:solidFill>
          <a:ln w="3175">
            <a:noFill/>
          </a:ln>
        </p:spPr>
        <p:txBody>
          <a:bodyPr wrap="square" rtlCol="0">
            <a:spAutoFit/>
          </a:bodyPr>
          <a:lstStyle/>
          <a:p>
            <a:pPr algn="ctr"/>
            <a:r>
              <a:rPr lang="nl-NL" b="1" dirty="0">
                <a:solidFill>
                  <a:schemeClr val="bg1"/>
                </a:solidFill>
              </a:rPr>
              <a:t>Doelen </a:t>
            </a:r>
          </a:p>
          <a:p>
            <a:r>
              <a:rPr lang="nl-NL" sz="1200" dirty="0">
                <a:solidFill>
                  <a:schemeClr val="bg1"/>
                </a:solidFill>
              </a:rPr>
              <a:t>De leerlingen…</a:t>
            </a:r>
          </a:p>
          <a:p>
            <a:pPr marL="171450" lvl="0" indent="-171450">
              <a:buFont typeface="Arial" panose="020B0604020202020204" pitchFamily="34" charset="0"/>
              <a:buChar char="•"/>
            </a:pPr>
            <a:r>
              <a:rPr lang="nl-NL" sz="1200" dirty="0">
                <a:solidFill>
                  <a:schemeClr val="bg1"/>
                </a:solidFill>
              </a:rPr>
              <a:t>ontdekken op welke manier zij nu hun geld uitgeven;</a:t>
            </a:r>
          </a:p>
          <a:p>
            <a:pPr marL="171450" lvl="0" indent="-171450">
              <a:buFont typeface="Arial" panose="020B0604020202020204" pitchFamily="34" charset="0"/>
              <a:buChar char="•"/>
            </a:pPr>
            <a:r>
              <a:rPr lang="nl-NL" sz="1200" dirty="0">
                <a:solidFill>
                  <a:schemeClr val="bg1"/>
                </a:solidFill>
              </a:rPr>
              <a:t>ontdekken de voor- en nadelen van hun eigen bestedingspatroon;</a:t>
            </a:r>
          </a:p>
          <a:p>
            <a:pPr marL="171450" lvl="0" indent="-171450">
              <a:buFont typeface="Arial" panose="020B0604020202020204" pitchFamily="34" charset="0"/>
              <a:buChar char="•"/>
            </a:pPr>
            <a:r>
              <a:rPr lang="nl-NL" sz="1200" dirty="0">
                <a:solidFill>
                  <a:schemeClr val="bg1"/>
                </a:solidFill>
              </a:rPr>
              <a:t>leren nadenken over welke aspecten er belangrijk zijn bij het doen van een grote aankoop;</a:t>
            </a:r>
          </a:p>
          <a:p>
            <a:pPr marL="171450" lvl="0" indent="-171450">
              <a:buFont typeface="Arial" panose="020B0604020202020204" pitchFamily="34" charset="0"/>
              <a:buChar char="•"/>
            </a:pPr>
            <a:r>
              <a:rPr lang="nl-NL" sz="1200" dirty="0">
                <a:solidFill>
                  <a:schemeClr val="bg1"/>
                </a:solidFill>
              </a:rPr>
              <a:t>leren onderzoeken welke investering op de lange termijn rendabeler is.</a:t>
            </a:r>
          </a:p>
          <a:p>
            <a:pPr marL="171450" lvl="0" indent="-171450">
              <a:buFont typeface="Arial" panose="020B0604020202020204" pitchFamily="34" charset="0"/>
              <a:buChar char="•"/>
            </a:pPr>
            <a:endParaRPr lang="nl-NL" sz="1200" dirty="0">
              <a:solidFill>
                <a:schemeClr val="bg1"/>
              </a:solidFill>
            </a:endParaRPr>
          </a:p>
          <a:p>
            <a:pPr algn="ctr"/>
            <a:r>
              <a:rPr lang="nl-NL" b="1" dirty="0">
                <a:solidFill>
                  <a:schemeClr val="bg1"/>
                </a:solidFill>
              </a:rPr>
              <a:t>Opdrachten</a:t>
            </a:r>
          </a:p>
          <a:p>
            <a:r>
              <a:rPr lang="nl-NL" sz="1200" dirty="0">
                <a:solidFill>
                  <a:schemeClr val="bg1"/>
                </a:solidFill>
              </a:rPr>
              <a:t>De leerlingen…</a:t>
            </a:r>
          </a:p>
          <a:p>
            <a:pPr marL="171450" lvl="0" indent="-171450">
              <a:buFont typeface="Arial" panose="020B0604020202020204" pitchFamily="34" charset="0"/>
              <a:buChar char="•"/>
            </a:pPr>
            <a:r>
              <a:rPr lang="nl-NL" sz="1200" dirty="0">
                <a:solidFill>
                  <a:schemeClr val="bg1"/>
                </a:solidFill>
              </a:rPr>
              <a:t>onderzoeken op welke manier zij hun geld uitgeven </a:t>
            </a:r>
            <a:r>
              <a:rPr lang="nl-NL" sz="900" i="1" dirty="0">
                <a:solidFill>
                  <a:schemeClr val="bg1"/>
                </a:solidFill>
              </a:rPr>
              <a:t>(huiswerkopdracht 1);</a:t>
            </a:r>
          </a:p>
          <a:p>
            <a:pPr marL="171450" lvl="0" indent="-171450">
              <a:buFont typeface="Arial" panose="020B0604020202020204" pitchFamily="34" charset="0"/>
              <a:buChar char="•"/>
            </a:pPr>
            <a:r>
              <a:rPr lang="nl-NL" sz="1200" dirty="0">
                <a:solidFill>
                  <a:schemeClr val="bg1"/>
                </a:solidFill>
              </a:rPr>
              <a:t>onderzoeken de voor- en nadelen van hun eigen bestedingspatroon </a:t>
            </a:r>
            <a:r>
              <a:rPr lang="nl-NL" sz="900" i="1" dirty="0">
                <a:solidFill>
                  <a:schemeClr val="bg1"/>
                </a:solidFill>
              </a:rPr>
              <a:t>(huiswerkopdracht 2);</a:t>
            </a:r>
          </a:p>
          <a:p>
            <a:pPr marL="171450" lvl="0" indent="-171450">
              <a:buFont typeface="Arial" panose="020B0604020202020204" pitchFamily="34" charset="0"/>
              <a:buChar char="•"/>
            </a:pPr>
            <a:r>
              <a:rPr lang="nl-NL" sz="1200" dirty="0">
                <a:solidFill>
                  <a:schemeClr val="bg1"/>
                </a:solidFill>
              </a:rPr>
              <a:t>bedenken wat voor hen de 2 belangrijkste aspecten (specificaties) zijn bij de aankoop van een mobieltje </a:t>
            </a:r>
            <a:r>
              <a:rPr lang="nl-NL" sz="900" i="1" dirty="0">
                <a:solidFill>
                  <a:schemeClr val="bg1"/>
                </a:solidFill>
              </a:rPr>
              <a:t>(huiswerkopdracht 3);</a:t>
            </a:r>
          </a:p>
          <a:p>
            <a:pPr marL="171450" lvl="0" indent="-171450">
              <a:buFont typeface="Arial" panose="020B0604020202020204" pitchFamily="34" charset="0"/>
              <a:buChar char="•"/>
            </a:pPr>
            <a:r>
              <a:rPr lang="nl-NL" sz="1200" dirty="0">
                <a:solidFill>
                  <a:schemeClr val="bg1"/>
                </a:solidFill>
              </a:rPr>
              <a:t>zoeken uit wat 3 verschillende mogelijke aankopen kosten </a:t>
            </a:r>
            <a:r>
              <a:rPr lang="nl-NL" sz="900" i="1" dirty="0">
                <a:solidFill>
                  <a:schemeClr val="bg1"/>
                </a:solidFill>
              </a:rPr>
              <a:t>(8);</a:t>
            </a:r>
          </a:p>
          <a:p>
            <a:pPr marL="171450" lvl="0" indent="-171450">
              <a:buFont typeface="Arial" panose="020B0604020202020204" pitchFamily="34" charset="0"/>
              <a:buChar char="•"/>
            </a:pPr>
            <a:r>
              <a:rPr lang="nl-NL" sz="1200" dirty="0">
                <a:solidFill>
                  <a:schemeClr val="bg1"/>
                </a:solidFill>
              </a:rPr>
              <a:t>besluiten welke aankoop zij (zouden) doen en lichten die keuze toe </a:t>
            </a:r>
            <a:r>
              <a:rPr lang="nl-NL" sz="900" i="1" dirty="0">
                <a:solidFill>
                  <a:schemeClr val="bg1"/>
                </a:solidFill>
              </a:rPr>
              <a:t>(9);</a:t>
            </a:r>
          </a:p>
          <a:p>
            <a:pPr marL="171450" lvl="0" indent="-171450">
              <a:buFont typeface="Arial" panose="020B0604020202020204" pitchFamily="34" charset="0"/>
              <a:buChar char="•"/>
            </a:pPr>
            <a:r>
              <a:rPr lang="nl-NL" sz="1200" dirty="0">
                <a:solidFill>
                  <a:schemeClr val="bg1"/>
                </a:solidFill>
              </a:rPr>
              <a:t>geven aan of en bij wie zij terecht kunnen met vragen en/of problemen als het om geld gaat </a:t>
            </a:r>
            <a:r>
              <a:rPr lang="nl-NL" sz="900" i="1" dirty="0">
                <a:solidFill>
                  <a:schemeClr val="bg1"/>
                </a:solidFill>
              </a:rPr>
              <a:t>(10).</a:t>
            </a:r>
            <a:endParaRPr lang="nl-NL" sz="1600" b="1" dirty="0">
              <a:solidFill>
                <a:schemeClr val="bg1"/>
              </a:solidFill>
            </a:endParaRPr>
          </a:p>
        </p:txBody>
      </p:sp>
    </p:spTree>
    <p:extLst>
      <p:ext uri="{BB962C8B-B14F-4D97-AF65-F5344CB8AC3E}">
        <p14:creationId xmlns:p14="http://schemas.microsoft.com/office/powerpoint/2010/main" val="190867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8" name="Rechthoek 7"/>
          <p:cNvSpPr/>
          <p:nvPr/>
        </p:nvSpPr>
        <p:spPr>
          <a:xfrm>
            <a:off x="-324544" y="2460191"/>
            <a:ext cx="9865096" cy="2697001"/>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939055" y="2656822"/>
            <a:ext cx="7273338" cy="2339102"/>
          </a:xfrm>
          <a:prstGeom prst="rect">
            <a:avLst/>
          </a:prstGeom>
          <a:solidFill>
            <a:schemeClr val="tx1"/>
          </a:solidFill>
          <a:ln w="3175">
            <a:noFill/>
          </a:ln>
        </p:spPr>
        <p:txBody>
          <a:bodyPr wrap="square" rtlCol="0">
            <a:spAutoFit/>
          </a:bodyPr>
          <a:lstStyle/>
          <a:p>
            <a:pPr algn="ctr"/>
            <a:r>
              <a:rPr lang="nl-NL" b="1" dirty="0">
                <a:solidFill>
                  <a:schemeClr val="bg1"/>
                </a:solidFill>
              </a:rPr>
              <a:t>Instructie </a:t>
            </a:r>
            <a:r>
              <a:rPr lang="nl-NL" sz="1200" b="1" dirty="0">
                <a:solidFill>
                  <a:schemeClr val="bg1"/>
                </a:solidFill>
              </a:rPr>
              <a:t>(a)</a:t>
            </a:r>
            <a:r>
              <a:rPr lang="nl-NL" b="1" dirty="0">
                <a:solidFill>
                  <a:schemeClr val="bg1"/>
                </a:solidFill>
              </a:rPr>
              <a:t> </a:t>
            </a:r>
          </a:p>
          <a:p>
            <a:pPr algn="ctr"/>
            <a:endParaRPr lang="nl-NL" b="1" dirty="0">
              <a:solidFill>
                <a:schemeClr val="bg1"/>
              </a:solidFill>
            </a:endParaRPr>
          </a:p>
          <a:p>
            <a:r>
              <a:rPr lang="nl-NL" sz="1400" b="1" dirty="0">
                <a:solidFill>
                  <a:schemeClr val="bg1"/>
                </a:solidFill>
              </a:rPr>
              <a:t>	Voorafgaand aan de les</a:t>
            </a:r>
            <a:endParaRPr lang="nl-NL" sz="1400" dirty="0">
              <a:solidFill>
                <a:schemeClr val="bg1"/>
              </a:solidFill>
            </a:endParaRPr>
          </a:p>
          <a:p>
            <a:pPr marL="228600" lvl="0" indent="-228600">
              <a:buFont typeface="+mj-lt"/>
              <a:buAutoNum type="arabicPeriod"/>
            </a:pPr>
            <a:r>
              <a:rPr lang="nl-NL" sz="1200" dirty="0">
                <a:solidFill>
                  <a:schemeClr val="bg1"/>
                </a:solidFill>
              </a:rPr>
              <a:t>Aan het einde van de 3</a:t>
            </a:r>
            <a:r>
              <a:rPr lang="nl-NL" sz="1200" baseline="30000" dirty="0">
                <a:solidFill>
                  <a:schemeClr val="bg1"/>
                </a:solidFill>
              </a:rPr>
              <a:t>e</a:t>
            </a:r>
            <a:r>
              <a:rPr lang="nl-NL" sz="1200" dirty="0">
                <a:solidFill>
                  <a:schemeClr val="bg1"/>
                </a:solidFill>
              </a:rPr>
              <a:t> les door Halt leidt de docent de les in, geeft aan dat deze aansluit op de eerdere lessen over geld in Shitzooi 2.0 en geeft aan dat deze les anders is, zoals in de inleiding aangegeven. </a:t>
            </a:r>
            <a:br>
              <a:rPr lang="nl-NL" sz="1200" dirty="0">
                <a:solidFill>
                  <a:schemeClr val="bg1"/>
                </a:solidFill>
              </a:rPr>
            </a:br>
            <a:endParaRPr lang="nl-NL" sz="1200" dirty="0">
              <a:solidFill>
                <a:schemeClr val="bg1"/>
              </a:solidFill>
            </a:endParaRPr>
          </a:p>
          <a:p>
            <a:pPr marL="228600" lvl="0" indent="-228600">
              <a:buFont typeface="+mj-lt"/>
              <a:buAutoNum type="arabicPeriod"/>
            </a:pPr>
            <a:r>
              <a:rPr lang="nl-NL" sz="1200" dirty="0">
                <a:solidFill>
                  <a:schemeClr val="bg1"/>
                </a:solidFill>
              </a:rPr>
              <a:t>De docent geeft als huiswerk en voorbereiding 3 kleine huiswerkopdrachten mee:</a:t>
            </a:r>
            <a:br>
              <a:rPr lang="nl-NL" sz="1200" dirty="0">
                <a:solidFill>
                  <a:schemeClr val="bg1"/>
                </a:solidFill>
              </a:rPr>
            </a:br>
            <a:r>
              <a:rPr lang="nl-NL" sz="1200" dirty="0">
                <a:solidFill>
                  <a:schemeClr val="bg1"/>
                </a:solidFill>
              </a:rPr>
              <a:t>2.1. de  leerlingen vullen de </a:t>
            </a:r>
            <a:r>
              <a:rPr lang="nl-NL" sz="1200" u="sng" dirty="0">
                <a:solidFill>
                  <a:schemeClr val="bg1"/>
                </a:solidFill>
                <a:hlinkClick r:id="rId3"/>
              </a:rPr>
              <a:t>geldtypetest</a:t>
            </a:r>
            <a:r>
              <a:rPr lang="nl-NL" sz="1200" dirty="0">
                <a:solidFill>
                  <a:schemeClr val="bg1"/>
                </a:solidFill>
              </a:rPr>
              <a:t> in en maken een screenshot van de uitkomst.</a:t>
            </a:r>
            <a:br>
              <a:rPr lang="nl-NL" sz="1200" dirty="0">
                <a:solidFill>
                  <a:schemeClr val="bg1"/>
                </a:solidFill>
              </a:rPr>
            </a:br>
            <a:r>
              <a:rPr lang="nl-NL" sz="1200" dirty="0">
                <a:solidFill>
                  <a:schemeClr val="bg1"/>
                </a:solidFill>
              </a:rPr>
              <a:t>2.2. de leerlingen bedenken wat de voor- en nadelen zijn van hun eigen geldtype.</a:t>
            </a:r>
            <a:br>
              <a:rPr lang="nl-NL" sz="1200" dirty="0">
                <a:solidFill>
                  <a:schemeClr val="bg1"/>
                </a:solidFill>
              </a:rPr>
            </a:br>
            <a:r>
              <a:rPr lang="nl-NL" sz="1200" dirty="0">
                <a:solidFill>
                  <a:schemeClr val="bg1"/>
                </a:solidFill>
              </a:rPr>
              <a:t>2.3. de leerlingen geven aan welke specificaties zij belangrijk vinden bij de aankoop van </a:t>
            </a:r>
            <a:r>
              <a:rPr lang="nl-NL" sz="1200" dirty="0" smtClean="0">
                <a:solidFill>
                  <a:schemeClr val="bg1"/>
                </a:solidFill>
              </a:rPr>
              <a:t>een mobieltje</a:t>
            </a:r>
            <a:r>
              <a:rPr lang="nl-NL" sz="1200" dirty="0">
                <a:solidFill>
                  <a:schemeClr val="bg1"/>
                </a:solidFill>
              </a:rPr>
              <a:t>. </a:t>
            </a:r>
            <a:r>
              <a:rPr lang="nl-NL" sz="1200" dirty="0" smtClean="0">
                <a:solidFill>
                  <a:schemeClr val="bg1"/>
                </a:solidFill>
              </a:rPr>
              <a:t/>
            </a:r>
            <a:br>
              <a:rPr lang="nl-NL" sz="1200" dirty="0" smtClean="0">
                <a:solidFill>
                  <a:schemeClr val="bg1"/>
                </a:solidFill>
              </a:rPr>
            </a:br>
            <a:r>
              <a:rPr lang="nl-NL" sz="1200" dirty="0" smtClean="0">
                <a:solidFill>
                  <a:schemeClr val="bg1"/>
                </a:solidFill>
              </a:rPr>
              <a:t>Dit </a:t>
            </a:r>
            <a:r>
              <a:rPr lang="nl-NL" sz="1200" dirty="0">
                <a:solidFill>
                  <a:schemeClr val="bg1"/>
                </a:solidFill>
              </a:rPr>
              <a:t>wordt in de les ingevuld in Mentimeter.</a:t>
            </a:r>
            <a:endParaRPr lang="nl-NL" sz="1200" b="1" dirty="0"/>
          </a:p>
        </p:txBody>
      </p:sp>
    </p:spTree>
    <p:extLst>
      <p:ext uri="{BB962C8B-B14F-4D97-AF65-F5344CB8AC3E}">
        <p14:creationId xmlns:p14="http://schemas.microsoft.com/office/powerpoint/2010/main" val="2486624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8" name="Rechthoek 7"/>
          <p:cNvSpPr/>
          <p:nvPr/>
        </p:nvSpPr>
        <p:spPr>
          <a:xfrm>
            <a:off x="-252536" y="1784442"/>
            <a:ext cx="9865096" cy="402082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315869" y="1957108"/>
            <a:ext cx="8352928" cy="3724096"/>
          </a:xfrm>
          <a:prstGeom prst="rect">
            <a:avLst/>
          </a:prstGeom>
          <a:solidFill>
            <a:schemeClr val="tx1"/>
          </a:solidFill>
          <a:ln w="3175">
            <a:noFill/>
          </a:ln>
        </p:spPr>
        <p:txBody>
          <a:bodyPr wrap="square" rtlCol="0">
            <a:spAutoFit/>
          </a:bodyPr>
          <a:lstStyle/>
          <a:p>
            <a:pPr algn="ctr"/>
            <a:r>
              <a:rPr lang="nl-NL" b="1" dirty="0">
                <a:solidFill>
                  <a:schemeClr val="bg1"/>
                </a:solidFill>
              </a:rPr>
              <a:t>Instructie (b) </a:t>
            </a:r>
          </a:p>
          <a:p>
            <a:pPr lvl="0"/>
            <a:endParaRPr lang="nl-NL" sz="1200" b="1" dirty="0"/>
          </a:p>
          <a:p>
            <a:pPr lvl="0"/>
            <a:r>
              <a:rPr lang="nl-NL" sz="1200" b="1" dirty="0"/>
              <a:t>	</a:t>
            </a:r>
            <a:r>
              <a:rPr lang="nl-NL" sz="1400" b="1" dirty="0">
                <a:solidFill>
                  <a:schemeClr val="bg1"/>
                </a:solidFill>
              </a:rPr>
              <a:t>In de les </a:t>
            </a:r>
          </a:p>
          <a:p>
            <a:pPr marL="228600" lvl="0" indent="-228600">
              <a:buFont typeface="+mj-lt"/>
              <a:buAutoNum type="arabicPeriod" startAt="3"/>
            </a:pPr>
            <a:r>
              <a:rPr lang="nl-NL" sz="1200" dirty="0">
                <a:solidFill>
                  <a:schemeClr val="bg1"/>
                </a:solidFill>
              </a:rPr>
              <a:t>De docent laat een aantal leerlingen benoemen welk geldtype zij als uitkomst van de geldtypetest blijken te zijn. Laat hen ook de voor- en nadelen van dat type benoemen. Discussie met en aanvullingen vanuit de andere leerlingen zijn natuurlijk meer dan welkom.</a:t>
            </a:r>
          </a:p>
          <a:p>
            <a:pPr marL="228600" lvl="0" indent="-228600">
              <a:buFont typeface="+mj-lt"/>
              <a:buAutoNum type="arabicPeriod" startAt="3"/>
            </a:pPr>
            <a:endParaRPr lang="nl-NL" sz="1200" dirty="0">
              <a:solidFill>
                <a:schemeClr val="bg1"/>
              </a:solidFill>
            </a:endParaRPr>
          </a:p>
          <a:p>
            <a:pPr marL="228600" lvl="0" indent="-228600">
              <a:buFont typeface="+mj-lt"/>
              <a:buAutoNum type="arabicPeriod" startAt="3"/>
            </a:pPr>
            <a:r>
              <a:rPr lang="nl-NL" sz="1200" dirty="0">
                <a:solidFill>
                  <a:schemeClr val="bg1"/>
                </a:solidFill>
              </a:rPr>
              <a:t>De docent </a:t>
            </a:r>
            <a:r>
              <a:rPr lang="nl-NL" sz="1200" dirty="0" smtClean="0">
                <a:solidFill>
                  <a:schemeClr val="bg1"/>
                </a:solidFill>
              </a:rPr>
              <a:t>vertelt het korte verhaal op sheet 4. Dit is de aanleiding om hen vervolgens te vragen naar de belangrijke specificaties (punt 5 ) en de zoekopdrachten (punt 8). </a:t>
            </a:r>
            <a:r>
              <a:rPr lang="nl-NL" sz="1200" dirty="0">
                <a:solidFill>
                  <a:schemeClr val="bg1"/>
                </a:solidFill>
              </a:rPr>
              <a:t/>
            </a:r>
            <a:br>
              <a:rPr lang="nl-NL" sz="1200" dirty="0">
                <a:solidFill>
                  <a:schemeClr val="bg1"/>
                </a:solidFill>
              </a:rPr>
            </a:br>
            <a:endParaRPr lang="nl-NL" sz="1200" dirty="0">
              <a:solidFill>
                <a:schemeClr val="bg1"/>
              </a:solidFill>
            </a:endParaRPr>
          </a:p>
          <a:p>
            <a:pPr marL="228600" lvl="0" indent="-228600">
              <a:buFont typeface="+mj-lt"/>
              <a:buAutoNum type="arabicPeriod" startAt="3"/>
            </a:pPr>
            <a:r>
              <a:rPr lang="nl-NL" sz="1200" dirty="0">
                <a:solidFill>
                  <a:schemeClr val="bg1"/>
                </a:solidFill>
              </a:rPr>
              <a:t>De docent laat de leerlingen in Mentimeter de volgende vraag invullen: Welke specificaties van een telefoon vinden jullie het belangrijkst</a:t>
            </a:r>
            <a:r>
              <a:rPr lang="nl-NL" sz="1200" dirty="0" smtClean="0">
                <a:solidFill>
                  <a:schemeClr val="bg1"/>
                </a:solidFill>
              </a:rPr>
              <a:t>? De leerlingen gaan naar Menti.com (</a:t>
            </a:r>
            <a:r>
              <a:rPr lang="nl-NL" sz="800" dirty="0" smtClean="0">
                <a:solidFill>
                  <a:schemeClr val="bg1"/>
                </a:solidFill>
              </a:rPr>
              <a:t>niet Mentimeter.com!</a:t>
            </a:r>
            <a:r>
              <a:rPr lang="nl-NL" sz="1200" dirty="0" smtClean="0">
                <a:solidFill>
                  <a:schemeClr val="bg1"/>
                </a:solidFill>
              </a:rPr>
              <a:t>) en krijgen de bij de vragen horende code van de docent die die code te zien krijgt als hij/zij naar de sheets gaat op Mentimeter.com</a:t>
            </a:r>
            <a:r>
              <a:rPr lang="nl-NL" sz="1200" dirty="0">
                <a:solidFill>
                  <a:schemeClr val="bg1"/>
                </a:solidFill>
              </a:rPr>
              <a:t/>
            </a:r>
            <a:br>
              <a:rPr lang="nl-NL" sz="1200" dirty="0">
                <a:solidFill>
                  <a:schemeClr val="bg1"/>
                </a:solidFill>
              </a:rPr>
            </a:br>
            <a:endParaRPr lang="nl-NL" sz="1200" dirty="0">
              <a:solidFill>
                <a:schemeClr val="bg1"/>
              </a:solidFill>
            </a:endParaRPr>
          </a:p>
          <a:p>
            <a:pPr marL="228600" lvl="0" indent="-228600">
              <a:buFont typeface="+mj-lt"/>
              <a:buAutoNum type="arabicPeriod" startAt="3"/>
            </a:pPr>
            <a:r>
              <a:rPr lang="nl-NL" sz="1200" dirty="0">
                <a:solidFill>
                  <a:schemeClr val="bg1"/>
                </a:solidFill>
              </a:rPr>
              <a:t>De docent laat de uitkomsten daarvan zien en bespreekt de overeenkomsten en verschillen tussen de antwoorden met de leerlingen. De docent geeft ook aan dat hoe meer je van je telefoon verwacht, hoe duurder deze wordt.</a:t>
            </a:r>
            <a:br>
              <a:rPr lang="nl-NL" sz="1200" dirty="0">
                <a:solidFill>
                  <a:schemeClr val="bg1"/>
                </a:solidFill>
              </a:rPr>
            </a:br>
            <a:endParaRPr lang="nl-NL" sz="1200" dirty="0">
              <a:solidFill>
                <a:schemeClr val="bg1"/>
              </a:solidFill>
            </a:endParaRPr>
          </a:p>
          <a:p>
            <a:pPr marL="228600" lvl="0" indent="-228600">
              <a:buFont typeface="+mj-lt"/>
              <a:buAutoNum type="arabicPeriod" startAt="3"/>
            </a:pPr>
            <a:r>
              <a:rPr lang="nl-NL" sz="1200" dirty="0">
                <a:solidFill>
                  <a:schemeClr val="bg1"/>
                </a:solidFill>
              </a:rPr>
              <a:t>De docent geeft aan dat er een bepaald type mobiel (in dit geval een </a:t>
            </a:r>
            <a:r>
              <a:rPr lang="nl-NL" sz="1200" dirty="0" err="1">
                <a:solidFill>
                  <a:schemeClr val="bg1"/>
                </a:solidFill>
              </a:rPr>
              <a:t>I-Phone</a:t>
            </a:r>
            <a:r>
              <a:rPr lang="nl-NL" sz="1200" dirty="0">
                <a:solidFill>
                  <a:schemeClr val="bg1"/>
                </a:solidFill>
              </a:rPr>
              <a:t> 11) met een goede fotocamera en een bundel van 2 Gigabyte voldoet aan de wensen van de meeste leerlingen.</a:t>
            </a:r>
          </a:p>
        </p:txBody>
      </p:sp>
    </p:spTree>
    <p:extLst>
      <p:ext uri="{BB962C8B-B14F-4D97-AF65-F5344CB8AC3E}">
        <p14:creationId xmlns:p14="http://schemas.microsoft.com/office/powerpoint/2010/main" val="94988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7" name="Rechthoek 6"/>
          <p:cNvSpPr/>
          <p:nvPr/>
        </p:nvSpPr>
        <p:spPr>
          <a:xfrm>
            <a:off x="-252536" y="2362442"/>
            <a:ext cx="9793088" cy="272274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423881" y="2490213"/>
            <a:ext cx="8280920" cy="2246769"/>
          </a:xfrm>
          <a:prstGeom prst="rect">
            <a:avLst/>
          </a:prstGeom>
          <a:solidFill>
            <a:schemeClr val="tx1"/>
          </a:solidFill>
          <a:ln w="3175">
            <a:noFill/>
          </a:ln>
        </p:spPr>
        <p:txBody>
          <a:bodyPr wrap="square" rtlCol="0">
            <a:spAutoFit/>
          </a:bodyPr>
          <a:lstStyle/>
          <a:p>
            <a:pPr algn="ctr"/>
            <a:r>
              <a:rPr lang="nl-NL" b="1" dirty="0">
                <a:solidFill>
                  <a:schemeClr val="bg1"/>
                </a:solidFill>
              </a:rPr>
              <a:t>Instructie </a:t>
            </a:r>
            <a:r>
              <a:rPr lang="nl-NL" sz="1200" b="1" dirty="0">
                <a:solidFill>
                  <a:schemeClr val="bg1"/>
                </a:solidFill>
              </a:rPr>
              <a:t>(c)</a:t>
            </a:r>
            <a:r>
              <a:rPr lang="nl-NL" b="1" dirty="0">
                <a:solidFill>
                  <a:schemeClr val="bg1"/>
                </a:solidFill>
              </a:rPr>
              <a:t> </a:t>
            </a:r>
          </a:p>
          <a:p>
            <a:pPr algn="ctr"/>
            <a:endParaRPr lang="nl-NL" b="1" dirty="0">
              <a:solidFill>
                <a:schemeClr val="bg1"/>
              </a:solidFill>
            </a:endParaRPr>
          </a:p>
          <a:p>
            <a:pPr marL="228600" lvl="0" indent="-228600">
              <a:buFont typeface="+mj-lt"/>
              <a:buAutoNum type="arabicPeriod" startAt="8"/>
            </a:pPr>
            <a:r>
              <a:rPr lang="nl-NL" sz="1200" dirty="0">
                <a:solidFill>
                  <a:schemeClr val="bg1"/>
                </a:solidFill>
              </a:rPr>
              <a:t>De docent geeft daarna 3 zoekopdrachten:</a:t>
            </a:r>
          </a:p>
          <a:p>
            <a:r>
              <a:rPr lang="nl-NL" sz="1200" dirty="0">
                <a:solidFill>
                  <a:schemeClr val="bg1"/>
                </a:solidFill>
              </a:rPr>
              <a:t>	- </a:t>
            </a:r>
            <a:r>
              <a:rPr lang="nl-NL" sz="1000" i="1" dirty="0">
                <a:solidFill>
                  <a:schemeClr val="bg1"/>
                </a:solidFill>
              </a:rPr>
              <a:t>Hoeveel kost het goedkoopste i-Phone-11-abonnement met een bundel van 2 GB voor 2 jaar?</a:t>
            </a:r>
          </a:p>
          <a:p>
            <a:r>
              <a:rPr lang="nl-NL" sz="1000" i="1" dirty="0">
                <a:solidFill>
                  <a:schemeClr val="bg1"/>
                </a:solidFill>
              </a:rPr>
              <a:t>	- Wat is de beste aanbieding als je een nieuwe iPhone 11 los wilt kopen en daarbij een Sim-</a:t>
            </a:r>
            <a:r>
              <a:rPr lang="nl-NL" sz="1000" i="1" dirty="0" err="1">
                <a:solidFill>
                  <a:schemeClr val="bg1"/>
                </a:solidFill>
              </a:rPr>
              <a:t>Only</a:t>
            </a:r>
            <a:r>
              <a:rPr lang="nl-NL" sz="1000" i="1" dirty="0">
                <a:solidFill>
                  <a:schemeClr val="bg1"/>
                </a:solidFill>
              </a:rPr>
              <a:t>-abonnement van 2 GB voor 2 jaar afsluit?</a:t>
            </a:r>
            <a:br>
              <a:rPr lang="nl-NL" sz="1000" i="1" dirty="0">
                <a:solidFill>
                  <a:schemeClr val="bg1"/>
                </a:solidFill>
              </a:rPr>
            </a:br>
            <a:r>
              <a:rPr lang="nl-NL" sz="1000" i="1" dirty="0">
                <a:solidFill>
                  <a:schemeClr val="bg1"/>
                </a:solidFill>
              </a:rPr>
              <a:t>	- Hoeveel kost het als je een refurbished iPhone </a:t>
            </a:r>
            <a:r>
              <a:rPr lang="nl-NL" sz="1000" i="1" dirty="0" smtClean="0">
                <a:solidFill>
                  <a:schemeClr val="bg1"/>
                </a:solidFill>
              </a:rPr>
              <a:t>11 </a:t>
            </a:r>
            <a:r>
              <a:rPr lang="nl-NL" sz="1000" i="1" dirty="0">
                <a:solidFill>
                  <a:schemeClr val="bg1"/>
                </a:solidFill>
              </a:rPr>
              <a:t>koopt en een Sim-</a:t>
            </a:r>
            <a:r>
              <a:rPr lang="nl-NL" sz="1000" i="1" dirty="0" err="1">
                <a:solidFill>
                  <a:schemeClr val="bg1"/>
                </a:solidFill>
              </a:rPr>
              <a:t>Only</a:t>
            </a:r>
            <a:r>
              <a:rPr lang="nl-NL" sz="1000" i="1" dirty="0">
                <a:solidFill>
                  <a:schemeClr val="bg1"/>
                </a:solidFill>
              </a:rPr>
              <a:t>-abonnement van 2 GB voor 2 jaar afsluit?</a:t>
            </a:r>
            <a:br>
              <a:rPr lang="nl-NL" sz="1000" i="1" dirty="0">
                <a:solidFill>
                  <a:schemeClr val="bg1"/>
                </a:solidFill>
              </a:rPr>
            </a:br>
            <a:r>
              <a:rPr lang="nl-NL" sz="1200" dirty="0">
                <a:solidFill>
                  <a:schemeClr val="bg1"/>
                </a:solidFill>
              </a:rPr>
              <a:t>De docent geeft voor één zoekopdracht ongeveer 5 minuten de tijd en neemt dan de uitkomsten ervan door . Vervolgens wordt de volgende zoekopdracht gegeven. </a:t>
            </a:r>
            <a:br>
              <a:rPr lang="nl-NL" sz="1200" dirty="0">
                <a:solidFill>
                  <a:schemeClr val="bg1"/>
                </a:solidFill>
              </a:rPr>
            </a:br>
            <a:endParaRPr lang="nl-NL" sz="1200" dirty="0">
              <a:solidFill>
                <a:schemeClr val="bg1"/>
              </a:solidFill>
            </a:endParaRPr>
          </a:p>
          <a:p>
            <a:pPr marL="228600" lvl="0" indent="-228600">
              <a:buFont typeface="+mj-lt"/>
              <a:buAutoNum type="arabicPeriod" startAt="9"/>
            </a:pPr>
            <a:r>
              <a:rPr lang="nl-NL" sz="1200" dirty="0">
                <a:solidFill>
                  <a:schemeClr val="bg1"/>
                </a:solidFill>
              </a:rPr>
              <a:t>Na de 3 zoekopdrachten en hun uitkomsten bespreekt de docent met de leerlingen voor welke van de drie mogelijkheden de leerlingen zouden kiezen, al dan niet op grond van de uitkomsten van hetgeen ze uitgezocht hebben.</a:t>
            </a:r>
          </a:p>
        </p:txBody>
      </p:sp>
    </p:spTree>
    <p:extLst>
      <p:ext uri="{BB962C8B-B14F-4D97-AF65-F5344CB8AC3E}">
        <p14:creationId xmlns:p14="http://schemas.microsoft.com/office/powerpoint/2010/main" val="21864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7" name="Rechthoek 6"/>
          <p:cNvSpPr/>
          <p:nvPr/>
        </p:nvSpPr>
        <p:spPr>
          <a:xfrm>
            <a:off x="-252536" y="2506458"/>
            <a:ext cx="9793088" cy="308278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423881" y="2582156"/>
            <a:ext cx="8280920" cy="2862322"/>
          </a:xfrm>
          <a:prstGeom prst="rect">
            <a:avLst/>
          </a:prstGeom>
          <a:solidFill>
            <a:schemeClr val="tx1"/>
          </a:solidFill>
          <a:ln w="3175">
            <a:noFill/>
          </a:ln>
        </p:spPr>
        <p:txBody>
          <a:bodyPr wrap="square" rtlCol="0">
            <a:spAutoFit/>
          </a:bodyPr>
          <a:lstStyle/>
          <a:p>
            <a:pPr algn="ctr"/>
            <a:r>
              <a:rPr lang="nl-NL" b="1" dirty="0">
                <a:solidFill>
                  <a:schemeClr val="bg1"/>
                </a:solidFill>
              </a:rPr>
              <a:t>Instructie </a:t>
            </a:r>
            <a:r>
              <a:rPr lang="nl-NL" sz="1200" b="1" dirty="0">
                <a:solidFill>
                  <a:schemeClr val="bg1"/>
                </a:solidFill>
              </a:rPr>
              <a:t>(d)</a:t>
            </a:r>
            <a:r>
              <a:rPr lang="nl-NL" b="1" dirty="0">
                <a:solidFill>
                  <a:schemeClr val="bg1"/>
                </a:solidFill>
              </a:rPr>
              <a:t> </a:t>
            </a:r>
          </a:p>
          <a:p>
            <a:pPr algn="ctr"/>
            <a:endParaRPr lang="nl-NL" b="1" dirty="0">
              <a:solidFill>
                <a:schemeClr val="bg1"/>
              </a:solidFill>
            </a:endParaRPr>
          </a:p>
          <a:p>
            <a:pPr marL="228600" lvl="0" indent="-228600">
              <a:buFont typeface="+mj-lt"/>
              <a:buAutoNum type="arabicPeriod" startAt="10"/>
            </a:pPr>
            <a:r>
              <a:rPr lang="nl-NL" sz="1200" dirty="0" smtClean="0">
                <a:solidFill>
                  <a:schemeClr val="bg1"/>
                </a:solidFill>
              </a:rPr>
              <a:t>De </a:t>
            </a:r>
            <a:r>
              <a:rPr lang="nl-NL" sz="1200" dirty="0">
                <a:solidFill>
                  <a:schemeClr val="bg1"/>
                </a:solidFill>
              </a:rPr>
              <a:t>docent opent Mentimeter en laat de leerlingen de vraag beantwoorden: </a:t>
            </a:r>
            <a:br>
              <a:rPr lang="nl-NL" sz="1200" dirty="0">
                <a:solidFill>
                  <a:schemeClr val="bg1"/>
                </a:solidFill>
              </a:rPr>
            </a:br>
            <a:r>
              <a:rPr lang="nl-NL" sz="1200" dirty="0">
                <a:solidFill>
                  <a:schemeClr val="bg1"/>
                </a:solidFill>
              </a:rPr>
              <a:t>“Naar wie ga jij toe als je in de moeilijkheden komt met geld</a:t>
            </a:r>
            <a:r>
              <a:rPr lang="nl-NL" sz="1200" dirty="0" smtClean="0">
                <a:solidFill>
                  <a:schemeClr val="bg1"/>
                </a:solidFill>
              </a:rPr>
              <a:t>?”</a:t>
            </a:r>
            <a:br>
              <a:rPr lang="nl-NL" sz="1200" dirty="0" smtClean="0">
                <a:solidFill>
                  <a:schemeClr val="bg1"/>
                </a:solidFill>
              </a:rPr>
            </a:br>
            <a:endParaRPr lang="nl-NL" sz="1200" dirty="0" smtClean="0">
              <a:solidFill>
                <a:schemeClr val="bg1"/>
              </a:solidFill>
            </a:endParaRPr>
          </a:p>
          <a:p>
            <a:pPr marL="228600" lvl="0" indent="-228600">
              <a:buFont typeface="+mj-lt"/>
              <a:buAutoNum type="arabicPeriod" startAt="10"/>
            </a:pPr>
            <a:r>
              <a:rPr lang="nl-NL" sz="1200" dirty="0" smtClean="0">
                <a:solidFill>
                  <a:schemeClr val="bg1"/>
                </a:solidFill>
              </a:rPr>
              <a:t>De </a:t>
            </a:r>
            <a:r>
              <a:rPr lang="nl-NL" sz="1200" dirty="0">
                <a:solidFill>
                  <a:schemeClr val="bg1"/>
                </a:solidFill>
              </a:rPr>
              <a:t>docent laat de uitkomsten zien en benadrukt dat het belangrijk is om bij moeilijkheid zo snel mogelijk hulp in te schakelen!</a:t>
            </a:r>
            <a:br>
              <a:rPr lang="nl-NL" sz="1200" dirty="0">
                <a:solidFill>
                  <a:schemeClr val="bg1"/>
                </a:solidFill>
              </a:rPr>
            </a:br>
            <a:endParaRPr lang="nl-NL" sz="1200" dirty="0" smtClean="0">
              <a:solidFill>
                <a:schemeClr val="bg1"/>
              </a:solidFill>
            </a:endParaRPr>
          </a:p>
          <a:p>
            <a:pPr marL="228600" lvl="0" indent="-228600">
              <a:buFont typeface="+mj-lt"/>
              <a:buAutoNum type="arabicPeriod" startAt="10"/>
            </a:pPr>
            <a:r>
              <a:rPr lang="nl-NL" sz="1200" dirty="0" smtClean="0">
                <a:solidFill>
                  <a:schemeClr val="bg1"/>
                </a:solidFill>
              </a:rPr>
              <a:t>De </a:t>
            </a:r>
            <a:r>
              <a:rPr lang="nl-NL" sz="1200" dirty="0">
                <a:solidFill>
                  <a:schemeClr val="bg1"/>
                </a:solidFill>
              </a:rPr>
              <a:t>docent geeft aan dat uitzoekwerk misschien niet het allerleukste is om te doen maar dat het je veel geld kan besparen en dat het belangrijk is dat het geld dat je hebt zo slim mogelijk uitgeeft. </a:t>
            </a:r>
            <a:r>
              <a:rPr lang="nl-NL" sz="1200" dirty="0" smtClean="0">
                <a:solidFill>
                  <a:schemeClr val="bg1"/>
                </a:solidFill>
              </a:rPr>
              <a:t/>
            </a:r>
            <a:br>
              <a:rPr lang="nl-NL" sz="1200" dirty="0" smtClean="0">
                <a:solidFill>
                  <a:schemeClr val="bg1"/>
                </a:solidFill>
              </a:rPr>
            </a:br>
            <a:endParaRPr lang="nl-NL" sz="1200" dirty="0" smtClean="0">
              <a:solidFill>
                <a:schemeClr val="bg1"/>
              </a:solidFill>
            </a:endParaRPr>
          </a:p>
          <a:p>
            <a:pPr marL="228600" lvl="0" indent="-228600">
              <a:buFont typeface="+mj-lt"/>
              <a:buAutoNum type="arabicPeriod" startAt="10"/>
            </a:pPr>
            <a:r>
              <a:rPr lang="nl-NL" sz="1200" dirty="0" smtClean="0">
                <a:solidFill>
                  <a:schemeClr val="bg1"/>
                </a:solidFill>
              </a:rPr>
              <a:t>De </a:t>
            </a:r>
            <a:r>
              <a:rPr lang="nl-NL" sz="1200" dirty="0">
                <a:solidFill>
                  <a:schemeClr val="bg1"/>
                </a:solidFill>
              </a:rPr>
              <a:t>docent sluit de les af</a:t>
            </a:r>
            <a:r>
              <a:rPr lang="nl-NL" sz="1200" dirty="0" smtClean="0">
                <a:solidFill>
                  <a:schemeClr val="bg1"/>
                </a:solidFill>
              </a:rPr>
              <a:t>.</a:t>
            </a:r>
            <a:br>
              <a:rPr lang="nl-NL" sz="1200" dirty="0" smtClean="0">
                <a:solidFill>
                  <a:schemeClr val="bg1"/>
                </a:solidFill>
              </a:rPr>
            </a:br>
            <a:endParaRPr lang="nl-NL" sz="1200" dirty="0" smtClean="0">
              <a:solidFill>
                <a:schemeClr val="bg1"/>
              </a:solidFill>
            </a:endParaRPr>
          </a:p>
          <a:p>
            <a:pPr marL="228600" lvl="0" indent="-228600">
              <a:buFont typeface="+mj-lt"/>
              <a:buAutoNum type="arabicPeriod" startAt="10"/>
            </a:pPr>
            <a:r>
              <a:rPr lang="nl-NL" sz="1200" dirty="0" smtClean="0">
                <a:solidFill>
                  <a:schemeClr val="bg1"/>
                </a:solidFill>
              </a:rPr>
              <a:t>De docent kan ze vragen om, als ze er tijd voor hebben, in of na de les ook nog een s uit te zoeken hoeveel een abonnement kost waar je een iPhone 13  bij krijgt. Welk prijsverschil levert dat op t.o.v. een iPhone 11?</a:t>
            </a:r>
            <a:endParaRPr lang="nl-NL" sz="1200" dirty="0">
              <a:solidFill>
                <a:schemeClr val="bg1"/>
              </a:solidFill>
            </a:endParaRPr>
          </a:p>
        </p:txBody>
      </p:sp>
    </p:spTree>
    <p:extLst>
      <p:ext uri="{BB962C8B-B14F-4D97-AF65-F5344CB8AC3E}">
        <p14:creationId xmlns:p14="http://schemas.microsoft.com/office/powerpoint/2010/main" val="221044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D5CAC975-BEAC-4966-A46D-6F64D5FF4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5" t="-74" r="-1144" b="74"/>
          <a:stretch/>
        </p:blipFill>
        <p:spPr>
          <a:xfrm>
            <a:off x="-51829" y="908720"/>
            <a:ext cx="9088325" cy="5848425"/>
          </a:xfrm>
          <a:prstGeom prst="rect">
            <a:avLst/>
          </a:prstGeom>
        </p:spPr>
      </p:pic>
      <p:sp>
        <p:nvSpPr>
          <p:cNvPr id="17" name="Rechthoek 16">
            <a:extLst>
              <a:ext uri="{FF2B5EF4-FFF2-40B4-BE49-F238E27FC236}">
                <a16:creationId xmlns:a16="http://schemas.microsoft.com/office/drawing/2014/main" id="{00514292-7336-4164-A4CF-EA1CA69FDD28}"/>
              </a:ext>
            </a:extLst>
          </p:cNvPr>
          <p:cNvSpPr>
            <a:spLocks noChangeArrowheads="1"/>
          </p:cNvSpPr>
          <p:nvPr/>
        </p:nvSpPr>
        <p:spPr bwMode="auto">
          <a:xfrm>
            <a:off x="7448" y="91488"/>
            <a:ext cx="9136552"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defRPr/>
            </a:pPr>
            <a:r>
              <a:rPr lang="nl-NL" sz="2000" b="1" dirty="0">
                <a:solidFill>
                  <a:schemeClr val="bg1"/>
                </a:solidFill>
                <a:latin typeface="Bebas Neue" panose="020B0606020202050201"/>
              </a:rPr>
              <a:t>SH</a:t>
            </a:r>
            <a:r>
              <a:rPr lang="nl-NL" sz="2000" b="1" dirty="0">
                <a:solidFill>
                  <a:srgbClr val="00B0F0"/>
                </a:solidFill>
                <a:latin typeface="Bebas Neue" panose="020B0606020202050201"/>
              </a:rPr>
              <a:t>!</a:t>
            </a:r>
            <a:r>
              <a:rPr lang="nl-NL" sz="2000" b="1" dirty="0">
                <a:solidFill>
                  <a:schemeClr val="bg1"/>
                </a:solidFill>
                <a:latin typeface="Bebas Neue" panose="020B0606020202050201"/>
              </a:rPr>
              <a:t>TZOO</a:t>
            </a:r>
            <a:r>
              <a:rPr lang="nl-NL" sz="2000" b="1" dirty="0">
                <a:solidFill>
                  <a:srgbClr val="FF3399"/>
                </a:solidFill>
                <a:latin typeface="Bebas Neue" panose="020B0606020202050201"/>
              </a:rPr>
              <a:t>i </a:t>
            </a:r>
            <a:r>
              <a:rPr lang="nl-NL" sz="2000" dirty="0">
                <a:solidFill>
                  <a:schemeClr val="bg1"/>
                </a:solidFill>
                <a:latin typeface="Bebas Neue" panose="020B0606020202050201"/>
              </a:rPr>
              <a:t>2.0 </a:t>
            </a:r>
            <a:r>
              <a:rPr lang="nl-NL" sz="2400" dirty="0">
                <a:solidFill>
                  <a:schemeClr val="bg1"/>
                </a:solidFill>
                <a:latin typeface="Bebas Neue" panose="020B0606020202050201"/>
              </a:rPr>
              <a:t>		</a:t>
            </a:r>
            <a:r>
              <a:rPr lang="nl-NL" sz="3600" dirty="0">
                <a:solidFill>
                  <a:schemeClr val="bg1"/>
                </a:solidFill>
                <a:latin typeface="Bebas Neue" panose="020B0606020202050201"/>
              </a:rPr>
              <a:t>Slim met Geld</a:t>
            </a:r>
            <a:r>
              <a:rPr lang="nl-NL" sz="2400" dirty="0">
                <a:solidFill>
                  <a:schemeClr val="bg1"/>
                </a:solidFill>
                <a:latin typeface="Bebas Neue" panose="020B0606020202050201"/>
              </a:rPr>
              <a:t> 		</a:t>
            </a:r>
            <a:r>
              <a:rPr lang="nl-NL" sz="2000" dirty="0">
                <a:solidFill>
                  <a:schemeClr val="bg1"/>
                </a:solidFill>
                <a:latin typeface="Bebas Neue" panose="020B0606020202050201"/>
              </a:rPr>
              <a:t>Docentenhandleiding</a:t>
            </a:r>
            <a:endParaRPr lang="nl-NL" altLang="nl-NL" sz="2000" b="1" dirty="0">
              <a:solidFill>
                <a:srgbClr val="FF3399"/>
              </a:solidFill>
              <a:latin typeface="Bebas Neue" panose="020B0606020202050201"/>
              <a:ea typeface="Geneva"/>
              <a:cs typeface="Gisha" pitchFamily="34" charset="-79"/>
            </a:endParaRPr>
          </a:p>
        </p:txBody>
      </p:sp>
      <p:sp>
        <p:nvSpPr>
          <p:cNvPr id="10" name="Rechthoek 9"/>
          <p:cNvSpPr/>
          <p:nvPr/>
        </p:nvSpPr>
        <p:spPr>
          <a:xfrm>
            <a:off x="-288540" y="2110306"/>
            <a:ext cx="9721080" cy="281530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553810" y="2270482"/>
            <a:ext cx="5890398" cy="2492990"/>
          </a:xfrm>
          <a:prstGeom prst="rect">
            <a:avLst/>
          </a:prstGeom>
          <a:solidFill>
            <a:schemeClr val="tx1"/>
          </a:solidFill>
          <a:ln w="28575">
            <a:noFill/>
          </a:ln>
        </p:spPr>
        <p:txBody>
          <a:bodyPr wrap="square" rtlCol="0">
            <a:spAutoFit/>
          </a:bodyPr>
          <a:lstStyle/>
          <a:p>
            <a:r>
              <a:rPr lang="nl-NL" sz="1200" dirty="0">
                <a:solidFill>
                  <a:schemeClr val="bg1"/>
                </a:solidFill>
              </a:rPr>
              <a:t>Deze les is een onderdeel van Shitzooi 2.0 en  is samengesteld door: </a:t>
            </a:r>
          </a:p>
          <a:p>
            <a:endParaRPr lang="nl-NL" sz="1200" dirty="0">
              <a:solidFill>
                <a:schemeClr val="bg1"/>
              </a:solidFill>
            </a:endParaRPr>
          </a:p>
          <a:p>
            <a:r>
              <a:rPr lang="nl-NL" sz="1200" dirty="0">
                <a:solidFill>
                  <a:schemeClr val="bg1"/>
                </a:solidFill>
              </a:rPr>
              <a:t>Pel van Hattum</a:t>
            </a:r>
          </a:p>
          <a:p>
            <a:r>
              <a:rPr lang="nl-NL" sz="1200" dirty="0">
                <a:solidFill>
                  <a:srgbClr val="00B0F0"/>
                </a:solidFill>
              </a:rPr>
              <a:t>GGD Hollands Midden</a:t>
            </a:r>
            <a:r>
              <a:rPr lang="nl-NL" sz="1200" dirty="0">
                <a:solidFill>
                  <a:schemeClr val="bg1"/>
                </a:solidFill>
              </a:rPr>
              <a:t>, afdeling Gezondheidsbevordering</a:t>
            </a:r>
          </a:p>
          <a:p>
            <a:endParaRPr lang="nl-NL" sz="1200" dirty="0">
              <a:solidFill>
                <a:schemeClr val="bg1"/>
              </a:solidFill>
            </a:endParaRPr>
          </a:p>
          <a:p>
            <a:r>
              <a:rPr lang="nl-NL" sz="1200" dirty="0">
                <a:solidFill>
                  <a:schemeClr val="bg1"/>
                </a:solidFill>
              </a:rPr>
              <a:t>	in samenwerking met </a:t>
            </a:r>
          </a:p>
          <a:p>
            <a:endParaRPr lang="nl-NL" sz="1200" dirty="0">
              <a:solidFill>
                <a:schemeClr val="bg1"/>
              </a:solidFill>
            </a:endParaRPr>
          </a:p>
          <a:p>
            <a:r>
              <a:rPr lang="nl-NL" sz="1200" dirty="0">
                <a:solidFill>
                  <a:schemeClr val="bg1"/>
                </a:solidFill>
              </a:rPr>
              <a:t>Petra van der Meij </a:t>
            </a:r>
          </a:p>
          <a:p>
            <a:r>
              <a:rPr lang="nl-NL" sz="1200" dirty="0">
                <a:solidFill>
                  <a:srgbClr val="00B0F0"/>
                </a:solidFill>
              </a:rPr>
              <a:t>Brijder Jeugd Zuid-Holland </a:t>
            </a:r>
          </a:p>
          <a:p>
            <a:endParaRPr lang="nl-NL" sz="1200" dirty="0">
              <a:solidFill>
                <a:schemeClr val="bg1"/>
              </a:solidFill>
            </a:endParaRPr>
          </a:p>
          <a:p>
            <a:r>
              <a:rPr lang="nl-NL" sz="1200" dirty="0">
                <a:solidFill>
                  <a:schemeClr val="bg1"/>
                </a:solidFill>
              </a:rPr>
              <a:t>	In opdracht van </a:t>
            </a:r>
          </a:p>
          <a:p>
            <a:endParaRPr lang="nl-NL" sz="1200" dirty="0">
              <a:solidFill>
                <a:schemeClr val="bg1"/>
              </a:solidFill>
            </a:endParaRPr>
          </a:p>
          <a:p>
            <a:r>
              <a:rPr lang="nl-NL" sz="1200" dirty="0">
                <a:solidFill>
                  <a:srgbClr val="00B0F0"/>
                </a:solidFill>
              </a:rPr>
              <a:t>Platform Kocon</a:t>
            </a:r>
          </a:p>
        </p:txBody>
      </p:sp>
      <p:sp>
        <p:nvSpPr>
          <p:cNvPr id="2" name="Rechthoek 1"/>
          <p:cNvSpPr/>
          <p:nvPr/>
        </p:nvSpPr>
        <p:spPr>
          <a:xfrm>
            <a:off x="6876256" y="2196237"/>
            <a:ext cx="1656184" cy="2664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348019"/>
            <a:ext cx="1115107" cy="596559"/>
          </a:xfrm>
          <a:prstGeom prst="rect">
            <a:avLst/>
          </a:prstGeom>
        </p:spPr>
      </p:pic>
      <p:pic>
        <p:nvPicPr>
          <p:cNvPr id="9" name="x__x0000_i1027" descr="cid:image001.png@01D4EF15.A8BF7B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499" y="3315782"/>
            <a:ext cx="1323926" cy="35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087" y="4045604"/>
            <a:ext cx="953879" cy="717868"/>
          </a:xfrm>
          <a:prstGeom prst="rect">
            <a:avLst/>
          </a:prstGeom>
        </p:spPr>
      </p:pic>
      <p:sp>
        <p:nvSpPr>
          <p:cNvPr id="11" name="Tekstvak 10"/>
          <p:cNvSpPr txBox="1"/>
          <p:nvPr/>
        </p:nvSpPr>
        <p:spPr>
          <a:xfrm>
            <a:off x="0" y="6021288"/>
            <a:ext cx="9144000" cy="646331"/>
          </a:xfrm>
          <a:prstGeom prst="rect">
            <a:avLst/>
          </a:prstGeom>
          <a:solidFill>
            <a:schemeClr val="tx1"/>
          </a:solidFill>
        </p:spPr>
        <p:txBody>
          <a:bodyPr wrap="square" rtlCol="0">
            <a:spAutoFit/>
          </a:bodyPr>
          <a:lstStyle/>
          <a:p>
            <a:r>
              <a:rPr lang="nl-NL" b="1" dirty="0">
                <a:solidFill>
                  <a:schemeClr val="bg1"/>
                </a:solidFill>
                <a:latin typeface="Bebas Neue" panose="020B0606020202050201"/>
              </a:rPr>
              <a:t>	</a:t>
            </a:r>
            <a:r>
              <a:rPr lang="nl-NL" sz="2400" b="1" dirty="0">
                <a:solidFill>
                  <a:schemeClr val="bg1"/>
                </a:solidFill>
                <a:latin typeface="Bebas Neue" panose="020B0606020202050201"/>
              </a:rPr>
              <a:t>SH</a:t>
            </a:r>
            <a:r>
              <a:rPr lang="nl-NL" sz="2400" b="1" dirty="0">
                <a:solidFill>
                  <a:srgbClr val="00B0F0"/>
                </a:solidFill>
                <a:latin typeface="Bebas Neue" panose="020B0606020202050201"/>
              </a:rPr>
              <a:t>!</a:t>
            </a:r>
            <a:r>
              <a:rPr lang="nl-NL" sz="2400" b="1" dirty="0">
                <a:solidFill>
                  <a:schemeClr val="bg1"/>
                </a:solidFill>
                <a:latin typeface="Bebas Neue" panose="020B0606020202050201"/>
              </a:rPr>
              <a:t>TZOO</a:t>
            </a:r>
            <a:r>
              <a:rPr lang="nl-NL" sz="2400" b="1" dirty="0">
                <a:solidFill>
                  <a:srgbClr val="FF3399"/>
                </a:solidFill>
                <a:latin typeface="Bebas Neue" panose="020B0606020202050201"/>
              </a:rPr>
              <a:t>i</a:t>
            </a:r>
            <a:r>
              <a:rPr lang="nl-NL" sz="3600" b="1" dirty="0">
                <a:solidFill>
                  <a:srgbClr val="FF3399"/>
                </a:solidFill>
                <a:latin typeface="Bebas Neue" panose="020B0606020202050201"/>
              </a:rPr>
              <a:t> 				</a:t>
            </a:r>
            <a:r>
              <a:rPr lang="nl-NL" sz="800" b="1" dirty="0">
                <a:solidFill>
                  <a:schemeClr val="bg1"/>
                </a:solidFill>
                <a:latin typeface="Bebas Neue" panose="020B0606020202050201"/>
              </a:rPr>
              <a:t>Shitzooi is een project van Stichting Kocon</a:t>
            </a:r>
          </a:p>
        </p:txBody>
      </p:sp>
    </p:spTree>
    <p:extLst>
      <p:ext uri="{BB962C8B-B14F-4D97-AF65-F5344CB8AC3E}">
        <p14:creationId xmlns:p14="http://schemas.microsoft.com/office/powerpoint/2010/main" val="359174756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1319</Words>
  <Application>Microsoft Office PowerPoint</Application>
  <PresentationFormat>Diavoorstelling (4:3)</PresentationFormat>
  <Paragraphs>84</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Bebas Neue</vt:lpstr>
      <vt:lpstr>Calibri</vt:lpstr>
      <vt:lpstr>Geneva</vt:lpstr>
      <vt:lpstr>Gisha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RDOG Hollands Midden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Eef Hollman</dc:creator>
  <cp:lastModifiedBy>Pel van Hattum</cp:lastModifiedBy>
  <cp:revision>178</cp:revision>
  <dcterms:created xsi:type="dcterms:W3CDTF">2018-02-06T10:55:55Z</dcterms:created>
  <dcterms:modified xsi:type="dcterms:W3CDTF">2022-04-04T14:29:50Z</dcterms:modified>
</cp:coreProperties>
</file>