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49_FF935DC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9" r:id="rId2"/>
    <p:sldId id="342" r:id="rId3"/>
    <p:sldId id="336" r:id="rId4"/>
    <p:sldId id="331" r:id="rId5"/>
    <p:sldId id="338" r:id="rId6"/>
    <p:sldId id="339" r:id="rId7"/>
    <p:sldId id="337" r:id="rId8"/>
    <p:sldId id="333" r:id="rId9"/>
    <p:sldId id="343" r:id="rId10"/>
    <p:sldId id="34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5F6B20-5AD5-63F1-CAAE-8E749AC17D43}" name="Stephan de Ridder" initials="SdR" userId="56f9154e366f8b4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ra van der Meij" initials="PvdM" lastIdx="6" clrIdx="0">
    <p:extLst>
      <p:ext uri="{19B8F6BF-5375-455C-9EA6-DF929625EA0E}">
        <p15:presenceInfo xmlns:p15="http://schemas.microsoft.com/office/powerpoint/2012/main" userId="S-1-5-21-1419356253-214975023-849764331-83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58" autoAdjust="0"/>
  </p:normalViewPr>
  <p:slideViewPr>
    <p:cSldViewPr>
      <p:cViewPr varScale="1">
        <p:scale>
          <a:sx n="105" d="100"/>
          <a:sy n="105" d="100"/>
        </p:scale>
        <p:origin x="1794"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49_FF935DC5.xml><?xml version="1.0" encoding="utf-8"?>
<p188:cmLst xmlns:a="http://schemas.openxmlformats.org/drawingml/2006/main" xmlns:r="http://schemas.openxmlformats.org/officeDocument/2006/relationships" xmlns:p188="http://schemas.microsoft.com/office/powerpoint/2018/8/main">
  <p188:cm id="{1A7CC4C9-A610-4C44-910C-E57FB96EF709}" authorId="{775F6B20-5AD5-63F1-CAAE-8E749AC17D43}" created="2022-01-31T14:58:33.937">
    <pc:sldMkLst xmlns:pc="http://schemas.microsoft.com/office/powerpoint/2013/main/command">
      <pc:docMk/>
      <pc:sldMk cId="4287847877" sldId="329"/>
    </pc:sldMkLst>
    <p188:txBody>
      <a:bodyPr/>
      <a:lstStyle/>
      <a:p>
        <a:r>
          <a:rPr lang="nl-NL"/>
          <a:t>Twee vragen waren hetzelfde. Ik neem aan dat je hier nadelen en voordelen bedoelt?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DA7F2-5899-4E49-B6EF-17F82D1CE02B}" type="datetimeFigureOut">
              <a:rPr lang="en-US" smtClean="0"/>
              <a:t>2/8/2022</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769AB-1C67-48CF-BEDD-42C9C96EB284}" type="slidenum">
              <a:rPr lang="en-US" smtClean="0"/>
              <a:t>‹nr.›</a:t>
            </a:fld>
            <a:endParaRPr lang="en-US"/>
          </a:p>
        </p:txBody>
      </p:sp>
    </p:spTree>
    <p:extLst>
      <p:ext uri="{BB962C8B-B14F-4D97-AF65-F5344CB8AC3E}">
        <p14:creationId xmlns:p14="http://schemas.microsoft.com/office/powerpoint/2010/main" val="249801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Korte uitleg geven over roken</a:t>
            </a:r>
            <a:endParaRPr lang="en-US" altLang="nl-NL"/>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119FCE-4487-4006-91A9-29B46BB4D703}" type="slidenum">
              <a:rPr lang="nl-NL" altLang="nl-NL" smtClean="0"/>
              <a:pPr>
                <a:spcBef>
                  <a:spcPct val="0"/>
                </a:spcBef>
              </a:pPr>
              <a:t>7</a:t>
            </a:fld>
            <a:endParaRPr lang="nl-NL" altLang="nl-NL"/>
          </a:p>
        </p:txBody>
      </p:sp>
    </p:spTree>
    <p:extLst>
      <p:ext uri="{BB962C8B-B14F-4D97-AF65-F5344CB8AC3E}">
        <p14:creationId xmlns:p14="http://schemas.microsoft.com/office/powerpoint/2010/main" val="136497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2/8/2022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263784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2/8/2022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327609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2/8/2022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12596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7940C78-8431-46C0-8D05-4C24519C813F}" type="datetimeFigureOut">
              <a:rPr lang="en-US" smtClean="0"/>
              <a:t>2/8/2022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326547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7940C78-8431-46C0-8D05-4C24519C813F}" type="datetimeFigureOut">
              <a:rPr lang="en-US" smtClean="0"/>
              <a:t>2/8/2022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6578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47940C78-8431-46C0-8D05-4C24519C813F}" type="datetimeFigureOut">
              <a:rPr lang="en-US" smtClean="0"/>
              <a:t>2/8/2022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25908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47940C78-8431-46C0-8D05-4C24519C813F}" type="datetimeFigureOut">
              <a:rPr lang="en-US" smtClean="0"/>
              <a:t>2/8/2022</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4487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47940C78-8431-46C0-8D05-4C24519C813F}" type="datetimeFigureOut">
              <a:rPr lang="en-US" smtClean="0"/>
              <a:t>2/8/2022</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7542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940C78-8431-46C0-8D05-4C24519C813F}" type="datetimeFigureOut">
              <a:rPr lang="en-US" smtClean="0"/>
              <a:t>2/8/2022</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241757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940C78-8431-46C0-8D05-4C24519C813F}" type="datetimeFigureOut">
              <a:rPr lang="en-US" smtClean="0"/>
              <a:t>2/8/2022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27355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940C78-8431-46C0-8D05-4C24519C813F}" type="datetimeFigureOut">
              <a:rPr lang="en-US" smtClean="0"/>
              <a:t>2/8/2022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C596703-902D-4575-8756-B5C6079C9453}" type="slidenum">
              <a:rPr lang="en-US" smtClean="0"/>
              <a:t>‹nr.›</a:t>
            </a:fld>
            <a:endParaRPr lang="en-US"/>
          </a:p>
        </p:txBody>
      </p:sp>
    </p:spTree>
    <p:extLst>
      <p:ext uri="{BB962C8B-B14F-4D97-AF65-F5344CB8AC3E}">
        <p14:creationId xmlns:p14="http://schemas.microsoft.com/office/powerpoint/2010/main" val="105313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40C78-8431-46C0-8D05-4C24519C813F}" type="datetimeFigureOut">
              <a:rPr lang="en-US" smtClean="0"/>
              <a:t>2/8/2022</a:t>
            </a:fld>
            <a:endParaRPr lang="en-US"/>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96703-902D-4575-8756-B5C6079C9453}" type="slidenum">
              <a:rPr lang="en-US" smtClean="0"/>
              <a:t>‹nr.›</a:t>
            </a:fld>
            <a:endParaRPr lang="en-US"/>
          </a:p>
        </p:txBody>
      </p:sp>
    </p:spTree>
    <p:extLst>
      <p:ext uri="{BB962C8B-B14F-4D97-AF65-F5344CB8AC3E}">
        <p14:creationId xmlns:p14="http://schemas.microsoft.com/office/powerpoint/2010/main" val="106005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18/10/relationships/comments" Target="../comments/modernComment_149_FF935DC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F6FA9E34-2A1E-401E-9491-A083FAD7D14E}"/>
              </a:ext>
            </a:extLst>
          </p:cNvPr>
          <p:cNvSpPr/>
          <p:nvPr/>
        </p:nvSpPr>
        <p:spPr>
          <a:xfrm>
            <a:off x="66708" y="0"/>
            <a:ext cx="91166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kaart&#10;&#10;Automatisch gegenereerde beschrijving">
            <a:extLst>
              <a:ext uri="{FF2B5EF4-FFF2-40B4-BE49-F238E27FC236}">
                <a16:creationId xmlns:a16="http://schemas.microsoft.com/office/drawing/2014/main" id="{8E5F5256-1AE3-4C46-9A46-E39A4CD2D5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 t="44176" r="11560"/>
          <a:stretch/>
        </p:blipFill>
        <p:spPr>
          <a:xfrm>
            <a:off x="0" y="3029564"/>
            <a:ext cx="9144000" cy="3828436"/>
          </a:xfrm>
          <a:prstGeom prst="rect">
            <a:avLst/>
          </a:prstGeom>
        </p:spPr>
      </p:pic>
      <p:sp>
        <p:nvSpPr>
          <p:cNvPr id="12" name="Tekstvak 11">
            <a:extLst>
              <a:ext uri="{FF2B5EF4-FFF2-40B4-BE49-F238E27FC236}">
                <a16:creationId xmlns:a16="http://schemas.microsoft.com/office/drawing/2014/main" id="{296F35A6-92D3-423E-B06B-14D39B56496C}"/>
              </a:ext>
            </a:extLst>
          </p:cNvPr>
          <p:cNvSpPr txBox="1"/>
          <p:nvPr/>
        </p:nvSpPr>
        <p:spPr>
          <a:xfrm>
            <a:off x="899594" y="3714595"/>
            <a:ext cx="8283714" cy="461665"/>
          </a:xfrm>
          <a:prstGeom prst="rect">
            <a:avLst/>
          </a:prstGeom>
          <a:solidFill>
            <a:schemeClr val="tx1">
              <a:alpha val="80000"/>
            </a:schemeClr>
          </a:solidFill>
        </p:spPr>
        <p:txBody>
          <a:bodyPr wrap="square" rtlCol="0">
            <a:spAutoFit/>
          </a:bodyPr>
          <a:lstStyle/>
          <a:p>
            <a:r>
              <a:rPr lang="nl-NL" sz="2400" dirty="0">
                <a:solidFill>
                  <a:schemeClr val="bg1"/>
                </a:solidFill>
                <a:latin typeface="Bebas Neue" panose="020B0606020202050201" pitchFamily="34" charset="0"/>
              </a:rPr>
              <a:t>	Welk geldtype ben jij?</a:t>
            </a:r>
          </a:p>
        </p:txBody>
      </p:sp>
      <p:sp>
        <p:nvSpPr>
          <p:cNvPr id="19" name="Tekstvak 18">
            <a:extLst>
              <a:ext uri="{FF2B5EF4-FFF2-40B4-BE49-F238E27FC236}">
                <a16:creationId xmlns:a16="http://schemas.microsoft.com/office/drawing/2014/main" id="{26B5170F-599D-4519-83D3-3631F16C55AD}"/>
              </a:ext>
            </a:extLst>
          </p:cNvPr>
          <p:cNvSpPr txBox="1"/>
          <p:nvPr/>
        </p:nvSpPr>
        <p:spPr>
          <a:xfrm>
            <a:off x="899592" y="4591006"/>
            <a:ext cx="8244408" cy="461665"/>
          </a:xfrm>
          <a:prstGeom prst="rect">
            <a:avLst/>
          </a:prstGeom>
          <a:solidFill>
            <a:schemeClr val="tx1">
              <a:alpha val="80000"/>
            </a:schemeClr>
          </a:solidFill>
        </p:spPr>
        <p:txBody>
          <a:bodyPr wrap="square" rtlCol="0">
            <a:spAutoFit/>
          </a:bodyPr>
          <a:lstStyle/>
          <a:p>
            <a:r>
              <a:rPr lang="nl-NL" sz="2400" dirty="0">
                <a:solidFill>
                  <a:schemeClr val="bg1"/>
                </a:solidFill>
                <a:latin typeface="Bebas Neue" panose="020B0606020202050201" pitchFamily="34" charset="0"/>
              </a:rPr>
              <a:t>		Noem 2 voordelen van je eigen geldtype.</a:t>
            </a:r>
          </a:p>
        </p:txBody>
      </p:sp>
      <p:sp>
        <p:nvSpPr>
          <p:cNvPr id="20" name="Tekstvak 19">
            <a:extLst>
              <a:ext uri="{FF2B5EF4-FFF2-40B4-BE49-F238E27FC236}">
                <a16:creationId xmlns:a16="http://schemas.microsoft.com/office/drawing/2014/main" id="{D168821B-D09C-4F90-A128-C578EC801CDD}"/>
              </a:ext>
            </a:extLst>
          </p:cNvPr>
          <p:cNvSpPr txBox="1"/>
          <p:nvPr/>
        </p:nvSpPr>
        <p:spPr>
          <a:xfrm>
            <a:off x="901540" y="5465082"/>
            <a:ext cx="8242460" cy="461665"/>
          </a:xfrm>
          <a:prstGeom prst="rect">
            <a:avLst/>
          </a:prstGeom>
          <a:solidFill>
            <a:schemeClr val="tx1">
              <a:alpha val="80000"/>
            </a:schemeClr>
          </a:solidFill>
        </p:spPr>
        <p:txBody>
          <a:bodyPr wrap="square" rtlCol="0">
            <a:spAutoFit/>
          </a:bodyPr>
          <a:lstStyle/>
          <a:p>
            <a:r>
              <a:rPr lang="nl-NL" sz="2400" dirty="0">
                <a:solidFill>
                  <a:schemeClr val="bg1"/>
                </a:solidFill>
                <a:latin typeface="Bebas Neue" panose="020B0606020202050201" pitchFamily="34" charset="0"/>
              </a:rPr>
              <a:t>			Noem 2 nadelen van je eigen geldtype. </a:t>
            </a:r>
          </a:p>
        </p:txBody>
      </p:sp>
      <p:pic>
        <p:nvPicPr>
          <p:cNvPr id="1026" name="Picture 2" descr="Piggybank">
            <a:extLst>
              <a:ext uri="{FF2B5EF4-FFF2-40B4-BE49-F238E27FC236}">
                <a16:creationId xmlns:a16="http://schemas.microsoft.com/office/drawing/2014/main" id="{B3F0CD84-594E-40E8-85AC-E66BF1E68D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386" y="1099121"/>
            <a:ext cx="1190970" cy="119097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34ADEBCF-6EB6-41E2-A408-C5B3E255C0E9}"/>
              </a:ext>
            </a:extLst>
          </p:cNvPr>
          <p:cNvSpPr txBox="1"/>
          <p:nvPr/>
        </p:nvSpPr>
        <p:spPr>
          <a:xfrm>
            <a:off x="755576" y="2214573"/>
            <a:ext cx="1438214" cy="400110"/>
          </a:xfrm>
          <a:prstGeom prst="rect">
            <a:avLst/>
          </a:prstGeom>
          <a:noFill/>
        </p:spPr>
        <p:txBody>
          <a:bodyPr wrap="none" rtlCol="0">
            <a:spAutoFit/>
          </a:bodyPr>
          <a:lstStyle/>
          <a:p>
            <a:r>
              <a:rPr lang="nl-NL" sz="2000" dirty="0">
                <a:solidFill>
                  <a:schemeClr val="bg1"/>
                </a:solidFill>
                <a:latin typeface="Bebas Neue" panose="020B0606020202050201" pitchFamily="34" charset="0"/>
              </a:rPr>
              <a:t>Superspaarder</a:t>
            </a:r>
          </a:p>
        </p:txBody>
      </p:sp>
      <p:pic>
        <p:nvPicPr>
          <p:cNvPr id="1030" name="Picture 6" descr="Budget free icon">
            <a:extLst>
              <a:ext uri="{FF2B5EF4-FFF2-40B4-BE49-F238E27FC236}">
                <a16:creationId xmlns:a16="http://schemas.microsoft.com/office/drawing/2014/main" id="{CA7D3165-2DBF-4780-93F3-2CB7969C34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964" y="1135899"/>
            <a:ext cx="1067310" cy="1067310"/>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4">
            <a:extLst>
              <a:ext uri="{FF2B5EF4-FFF2-40B4-BE49-F238E27FC236}">
                <a16:creationId xmlns:a16="http://schemas.microsoft.com/office/drawing/2014/main" id="{499C7966-EF58-4046-903B-B3CA50284BDD}"/>
              </a:ext>
            </a:extLst>
          </p:cNvPr>
          <p:cNvSpPr txBox="1"/>
          <p:nvPr/>
        </p:nvSpPr>
        <p:spPr>
          <a:xfrm>
            <a:off x="7127342" y="2203209"/>
            <a:ext cx="1321196" cy="400110"/>
          </a:xfrm>
          <a:prstGeom prst="rect">
            <a:avLst/>
          </a:prstGeom>
          <a:noFill/>
        </p:spPr>
        <p:txBody>
          <a:bodyPr wrap="none" rtlCol="0">
            <a:spAutoFit/>
          </a:bodyPr>
          <a:lstStyle/>
          <a:p>
            <a:pPr algn="ctr"/>
            <a:r>
              <a:rPr lang="nl-NL" sz="2000" dirty="0">
                <a:solidFill>
                  <a:schemeClr val="bg1"/>
                </a:solidFill>
                <a:latin typeface="Bebas Neue" panose="020B0606020202050201" pitchFamily="34" charset="0"/>
              </a:rPr>
              <a:t>Rekenmaster</a:t>
            </a:r>
          </a:p>
        </p:txBody>
      </p:sp>
      <p:pic>
        <p:nvPicPr>
          <p:cNvPr id="1032" name="Picture 8" descr="Panic free icon">
            <a:extLst>
              <a:ext uri="{FF2B5EF4-FFF2-40B4-BE49-F238E27FC236}">
                <a16:creationId xmlns:a16="http://schemas.microsoft.com/office/drawing/2014/main" id="{081C9219-6C3E-437D-A9CF-D445522BA6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832" y="1147263"/>
            <a:ext cx="1067310" cy="1067310"/>
          </a:xfrm>
          <a:prstGeom prst="rect">
            <a:avLst/>
          </a:prstGeom>
          <a:noFill/>
          <a:extLst>
            <a:ext uri="{909E8E84-426E-40DD-AFC4-6F175D3DCCD1}">
              <a14:hiddenFill xmlns:a14="http://schemas.microsoft.com/office/drawing/2010/main">
                <a:solidFill>
                  <a:srgbClr val="FFFFFF"/>
                </a:solidFill>
              </a14:hiddenFill>
            </a:ext>
          </a:extLst>
        </p:spPr>
      </p:pic>
      <p:sp>
        <p:nvSpPr>
          <p:cNvPr id="27" name="Tekstvak 26">
            <a:extLst>
              <a:ext uri="{FF2B5EF4-FFF2-40B4-BE49-F238E27FC236}">
                <a16:creationId xmlns:a16="http://schemas.microsoft.com/office/drawing/2014/main" id="{6B66C606-DE6A-4A95-9FDB-85659E033948}"/>
              </a:ext>
            </a:extLst>
          </p:cNvPr>
          <p:cNvSpPr txBox="1"/>
          <p:nvPr/>
        </p:nvSpPr>
        <p:spPr>
          <a:xfrm>
            <a:off x="3263433" y="2211699"/>
            <a:ext cx="1160895" cy="400110"/>
          </a:xfrm>
          <a:prstGeom prst="rect">
            <a:avLst/>
          </a:prstGeom>
          <a:noFill/>
        </p:spPr>
        <p:txBody>
          <a:bodyPr wrap="none" rtlCol="0">
            <a:spAutoFit/>
          </a:bodyPr>
          <a:lstStyle/>
          <a:p>
            <a:pPr algn="ctr"/>
            <a:r>
              <a:rPr lang="nl-NL" sz="2000" dirty="0">
                <a:solidFill>
                  <a:schemeClr val="bg1"/>
                </a:solidFill>
                <a:latin typeface="Bebas Neue" panose="020B0606020202050201" pitchFamily="34" charset="0"/>
              </a:rPr>
              <a:t>Geldchaoot</a:t>
            </a:r>
          </a:p>
        </p:txBody>
      </p:sp>
      <p:pic>
        <p:nvPicPr>
          <p:cNvPr id="1034" name="Picture 10" descr="Money bag free icon">
            <a:extLst>
              <a:ext uri="{FF2B5EF4-FFF2-40B4-BE49-F238E27FC236}">
                <a16:creationId xmlns:a16="http://schemas.microsoft.com/office/drawing/2014/main" id="{F1007307-E224-4BAB-BD07-E3A252072E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6430" y="1187816"/>
            <a:ext cx="1067311" cy="1067311"/>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D78D7DDA-2741-4878-8228-51E1B7A46AEC}"/>
              </a:ext>
            </a:extLst>
          </p:cNvPr>
          <p:cNvSpPr txBox="1"/>
          <p:nvPr/>
        </p:nvSpPr>
        <p:spPr>
          <a:xfrm>
            <a:off x="5192114" y="2198835"/>
            <a:ext cx="1228221" cy="400110"/>
          </a:xfrm>
          <a:prstGeom prst="rect">
            <a:avLst/>
          </a:prstGeom>
          <a:noFill/>
        </p:spPr>
        <p:txBody>
          <a:bodyPr wrap="none" rtlCol="0">
            <a:spAutoFit/>
          </a:bodyPr>
          <a:lstStyle/>
          <a:p>
            <a:pPr algn="ctr"/>
            <a:r>
              <a:rPr lang="nl-NL" sz="2000" dirty="0">
                <a:solidFill>
                  <a:schemeClr val="bg1"/>
                </a:solidFill>
                <a:latin typeface="Bebas Neue" panose="020B0606020202050201" pitchFamily="34" charset="0"/>
              </a:rPr>
              <a:t>Big Spender</a:t>
            </a:r>
          </a:p>
        </p:txBody>
      </p:sp>
      <p:sp>
        <p:nvSpPr>
          <p:cNvPr id="16" name="Rechthoek 15">
            <a:extLst>
              <a:ext uri="{FF2B5EF4-FFF2-40B4-BE49-F238E27FC236}">
                <a16:creationId xmlns:a16="http://schemas.microsoft.com/office/drawing/2014/main" id="{00514292-7336-4164-A4CF-EA1CA69FDD28}"/>
              </a:ext>
            </a:extLst>
          </p:cNvPr>
          <p:cNvSpPr>
            <a:spLocks noChangeArrowheads="1"/>
          </p:cNvSpPr>
          <p:nvPr/>
        </p:nvSpPr>
        <p:spPr bwMode="auto">
          <a:xfrm>
            <a:off x="-1" y="116632"/>
            <a:ext cx="9144001"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defRPr/>
            </a:pPr>
            <a:r>
              <a:rPr lang="nl-NL" altLang="nl-NL" sz="2400" b="1" dirty="0">
                <a:solidFill>
                  <a:schemeClr val="bg1"/>
                </a:solidFill>
                <a:latin typeface="Bebas Neue" panose="020B0606020202050201" pitchFamily="34" charset="0"/>
                <a:ea typeface="Geneva"/>
                <a:cs typeface="Gisha" pitchFamily="34" charset="-79"/>
              </a:rPr>
              <a:t>	</a:t>
            </a:r>
            <a:r>
              <a:rPr lang="nl-NL" altLang="nl-NL" sz="3600" b="1" dirty="0">
                <a:solidFill>
                  <a:schemeClr val="bg1"/>
                </a:solidFill>
                <a:latin typeface="Bebas Neue" panose="020B0606020202050201" pitchFamily="34" charset="0"/>
                <a:ea typeface="Geneva"/>
                <a:cs typeface="Gisha" pitchFamily="34" charset="-79"/>
              </a:rPr>
              <a:t>3. 	Welk geldtype ….</a:t>
            </a:r>
          </a:p>
        </p:txBody>
      </p:sp>
    </p:spTree>
    <p:extLst>
      <p:ext uri="{BB962C8B-B14F-4D97-AF65-F5344CB8AC3E}">
        <p14:creationId xmlns:p14="http://schemas.microsoft.com/office/powerpoint/2010/main" val="4287847877"/>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7"/>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65D7FC9E-C3E0-49E2-9B22-FA86D6372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629" t="27950" r="24171" b="29000"/>
          <a:stretch/>
        </p:blipFill>
        <p:spPr>
          <a:xfrm>
            <a:off x="1187624" y="1916832"/>
            <a:ext cx="6912768" cy="2952328"/>
          </a:xfrm>
          <a:prstGeom prst="rect">
            <a:avLst/>
          </a:prstGeom>
          <a:solidFill>
            <a:schemeClr val="tx1">
              <a:alpha val="99000"/>
            </a:schemeClr>
          </a:solidFill>
        </p:spPr>
      </p:pic>
      <p:sp>
        <p:nvSpPr>
          <p:cNvPr id="9" name="Rechthoek 8">
            <a:extLst>
              <a:ext uri="{FF2B5EF4-FFF2-40B4-BE49-F238E27FC236}">
                <a16:creationId xmlns:a16="http://schemas.microsoft.com/office/drawing/2014/main" id="{0A392510-9B4E-4956-A60F-E7A5D340A40F}"/>
              </a:ext>
            </a:extLst>
          </p:cNvPr>
          <p:cNvSpPr/>
          <p:nvPr/>
        </p:nvSpPr>
        <p:spPr>
          <a:xfrm>
            <a:off x="1187624" y="1916832"/>
            <a:ext cx="6912768" cy="295232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1" y="303601"/>
            <a:ext cx="9144001" cy="646331"/>
          </a:xfrm>
          <a:prstGeom prst="rect">
            <a:avLst/>
          </a:prstGeom>
          <a:solidFill>
            <a:schemeClr val="tx1"/>
          </a:solidFill>
        </p:spPr>
        <p:txBody>
          <a:bodyPr wrap="square" rtlCol="0">
            <a:spAutoFit/>
          </a:bodyPr>
          <a:lstStyle/>
          <a:p>
            <a:r>
              <a:rPr lang="nl-NL" sz="3600" b="1" dirty="0">
                <a:solidFill>
                  <a:schemeClr val="bg1"/>
                </a:solidFill>
                <a:latin typeface="Bebas Neue" panose="020B0606020202050201"/>
              </a:rPr>
              <a:t>	</a:t>
            </a:r>
            <a:r>
              <a:rPr lang="nl-NL" sz="3600" b="1" dirty="0" smtClean="0">
                <a:solidFill>
                  <a:schemeClr val="bg1"/>
                </a:solidFill>
                <a:latin typeface="Bebas Neue" panose="020B0606020202050201"/>
              </a:rPr>
              <a:t>14. </a:t>
            </a:r>
            <a:r>
              <a:rPr lang="nl-NL" sz="3600" b="1" dirty="0">
                <a:solidFill>
                  <a:schemeClr val="bg1"/>
                </a:solidFill>
                <a:latin typeface="Bebas Neue" panose="020B0606020202050201"/>
              </a:rPr>
              <a:t>	Tijd over?</a:t>
            </a:r>
          </a:p>
        </p:txBody>
      </p:sp>
      <p:sp>
        <p:nvSpPr>
          <p:cNvPr id="11" name="Tekstvak 10"/>
          <p:cNvSpPr txBox="1"/>
          <p:nvPr/>
        </p:nvSpPr>
        <p:spPr>
          <a:xfrm>
            <a:off x="0" y="6021288"/>
            <a:ext cx="9144000" cy="646331"/>
          </a:xfrm>
          <a:prstGeom prst="rect">
            <a:avLst/>
          </a:prstGeom>
          <a:solidFill>
            <a:schemeClr val="tx1"/>
          </a:solidFill>
        </p:spPr>
        <p:txBody>
          <a:bodyPr wrap="square" rtlCol="0">
            <a:spAutoFit/>
          </a:bodyPr>
          <a:lstStyle/>
          <a:p>
            <a:r>
              <a:rPr lang="nl-NL" b="1" dirty="0">
                <a:solidFill>
                  <a:schemeClr val="bg1"/>
                </a:solidFill>
                <a:latin typeface="Bebas Neue" panose="020B0606020202050201"/>
              </a:rPr>
              <a:t>	</a:t>
            </a:r>
            <a:r>
              <a:rPr lang="nl-NL" sz="2400" b="1" dirty="0">
                <a:solidFill>
                  <a:schemeClr val="bg1"/>
                </a:solidFill>
                <a:latin typeface="Bebas Neue" panose="020B0606020202050201"/>
              </a:rPr>
              <a:t>SH</a:t>
            </a:r>
            <a:r>
              <a:rPr lang="nl-NL" sz="2400" b="1" dirty="0">
                <a:solidFill>
                  <a:srgbClr val="00B0F0"/>
                </a:solidFill>
                <a:latin typeface="Bebas Neue" panose="020B0606020202050201"/>
              </a:rPr>
              <a:t>!</a:t>
            </a:r>
            <a:r>
              <a:rPr lang="nl-NL" sz="2400" b="1" dirty="0">
                <a:solidFill>
                  <a:schemeClr val="bg1"/>
                </a:solidFill>
                <a:latin typeface="Bebas Neue" panose="020B0606020202050201"/>
              </a:rPr>
              <a:t>TZOO</a:t>
            </a:r>
            <a:r>
              <a:rPr lang="nl-NL" sz="2400" b="1" dirty="0">
                <a:solidFill>
                  <a:srgbClr val="FF3399"/>
                </a:solidFill>
                <a:latin typeface="Bebas Neue" panose="020B0606020202050201"/>
              </a:rPr>
              <a:t>i</a:t>
            </a:r>
            <a:r>
              <a:rPr lang="nl-NL" sz="3600" b="1" dirty="0">
                <a:solidFill>
                  <a:srgbClr val="FF3399"/>
                </a:solidFill>
                <a:latin typeface="Bebas Neue" panose="020B0606020202050201"/>
              </a:rPr>
              <a:t> 				</a:t>
            </a:r>
            <a:r>
              <a:rPr lang="nl-NL" sz="800" b="1" dirty="0">
                <a:solidFill>
                  <a:schemeClr val="bg1"/>
                </a:solidFill>
                <a:latin typeface="Bebas Neue" panose="020B0606020202050201"/>
              </a:rPr>
              <a:t>Shitzooi is een project van Stichting Kocon</a:t>
            </a:r>
          </a:p>
        </p:txBody>
      </p:sp>
      <p:sp>
        <p:nvSpPr>
          <p:cNvPr id="8" name="Tekstvak 7">
            <a:extLst>
              <a:ext uri="{FF2B5EF4-FFF2-40B4-BE49-F238E27FC236}">
                <a16:creationId xmlns:a16="http://schemas.microsoft.com/office/drawing/2014/main" id="{CAECC1F9-5E4B-4CE5-83D4-032D63A07102}"/>
              </a:ext>
            </a:extLst>
          </p:cNvPr>
          <p:cNvSpPr txBox="1"/>
          <p:nvPr/>
        </p:nvSpPr>
        <p:spPr>
          <a:xfrm>
            <a:off x="0" y="2792831"/>
            <a:ext cx="9143999" cy="830997"/>
          </a:xfrm>
          <a:prstGeom prst="rect">
            <a:avLst/>
          </a:prstGeom>
          <a:solidFill>
            <a:schemeClr val="tx1">
              <a:alpha val="80000"/>
            </a:schemeClr>
          </a:solidFill>
        </p:spPr>
        <p:txBody>
          <a:bodyPr wrap="square" rtlCol="0">
            <a:spAutoFit/>
          </a:bodyPr>
          <a:lstStyle/>
          <a:p>
            <a:pPr algn="ctr"/>
            <a:r>
              <a:rPr lang="nl-NL" sz="2400" dirty="0">
                <a:solidFill>
                  <a:schemeClr val="bg1"/>
                </a:solidFill>
                <a:latin typeface="Bebas Neue" panose="020B0606020202050201" pitchFamily="34" charset="0"/>
              </a:rPr>
              <a:t>Zoek ook even uit wat het goedkoopste </a:t>
            </a:r>
            <a:r>
              <a:rPr lang="nl-NL" sz="2400" dirty="0">
                <a:solidFill>
                  <a:srgbClr val="00B0F0"/>
                </a:solidFill>
                <a:latin typeface="Bebas Neue" panose="020B0606020202050201" pitchFamily="34" charset="0"/>
              </a:rPr>
              <a:t>abonnement</a:t>
            </a:r>
            <a:r>
              <a:rPr lang="nl-NL" sz="2400" dirty="0">
                <a:solidFill>
                  <a:schemeClr val="bg1"/>
                </a:solidFill>
                <a:latin typeface="Bebas Neue" panose="020B0606020202050201" pitchFamily="34" charset="0"/>
              </a:rPr>
              <a:t> is waarbij je een </a:t>
            </a:r>
          </a:p>
          <a:p>
            <a:pPr algn="ctr"/>
            <a:r>
              <a:rPr lang="nl-NL" sz="2400" dirty="0">
                <a:solidFill>
                  <a:srgbClr val="00B0F0"/>
                </a:solidFill>
                <a:latin typeface="Bebas Neue" panose="020B0606020202050201" pitchFamily="34" charset="0"/>
              </a:rPr>
              <a:t>i</a:t>
            </a:r>
            <a:r>
              <a:rPr lang="nl-NL" sz="2400" dirty="0">
                <a:solidFill>
                  <a:srgbClr val="FF3399"/>
                </a:solidFill>
                <a:latin typeface="Bebas Neue" panose="020B0606020202050201" pitchFamily="34" charset="0"/>
              </a:rPr>
              <a:t>Phone 13 </a:t>
            </a:r>
            <a:r>
              <a:rPr lang="nl-NL" sz="2400" dirty="0">
                <a:solidFill>
                  <a:schemeClr val="bg1"/>
                </a:solidFill>
                <a:latin typeface="Bebas Neue" panose="020B0606020202050201" pitchFamily="34" charset="0"/>
              </a:rPr>
              <a:t>krijgt en waarbij je een bundel van </a:t>
            </a:r>
            <a:r>
              <a:rPr lang="nl-NL" sz="1000" dirty="0">
                <a:solidFill>
                  <a:schemeClr val="bg1"/>
                </a:solidFill>
                <a:latin typeface="Bebas Neue" panose="020B0606020202050201" pitchFamily="34" charset="0"/>
              </a:rPr>
              <a:t>(minstens)</a:t>
            </a:r>
            <a:r>
              <a:rPr lang="nl-NL" sz="2400" dirty="0">
                <a:solidFill>
                  <a:schemeClr val="bg1"/>
                </a:solidFill>
                <a:latin typeface="Bebas Neue" panose="020B0606020202050201" pitchFamily="34" charset="0"/>
              </a:rPr>
              <a:t> </a:t>
            </a:r>
            <a:r>
              <a:rPr lang="nl-NL" sz="2400" dirty="0">
                <a:solidFill>
                  <a:srgbClr val="00B0F0"/>
                </a:solidFill>
                <a:latin typeface="Bebas Neue" panose="020B0606020202050201" pitchFamily="34" charset="0"/>
              </a:rPr>
              <a:t>2 GB </a:t>
            </a:r>
            <a:r>
              <a:rPr lang="nl-NL" sz="2400" dirty="0">
                <a:solidFill>
                  <a:schemeClr val="bg1"/>
                </a:solidFill>
                <a:latin typeface="Bebas Neue" panose="020B0606020202050201" pitchFamily="34" charset="0"/>
              </a:rPr>
              <a:t>hebt!</a:t>
            </a:r>
          </a:p>
        </p:txBody>
      </p:sp>
    </p:spTree>
    <p:extLst>
      <p:ext uri="{BB962C8B-B14F-4D97-AF65-F5344CB8AC3E}">
        <p14:creationId xmlns:p14="http://schemas.microsoft.com/office/powerpoint/2010/main" val="184118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10;&#10;Automatisch gegenereerde beschrijving">
            <a:extLst>
              <a:ext uri="{FF2B5EF4-FFF2-40B4-BE49-F238E27FC236}">
                <a16:creationId xmlns:a16="http://schemas.microsoft.com/office/drawing/2014/main" id="{84A34435-82BD-49ED-8465-073FD2F72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6" name="Rechthoek 5">
            <a:extLst>
              <a:ext uri="{FF2B5EF4-FFF2-40B4-BE49-F238E27FC236}">
                <a16:creationId xmlns:a16="http://schemas.microsoft.com/office/drawing/2014/main" id="{CCEC91D4-FA11-47C9-AA57-01EB41E32FD4}"/>
              </a:ext>
            </a:extLst>
          </p:cNvPr>
          <p:cNvSpPr>
            <a:spLocks noChangeArrowheads="1"/>
          </p:cNvSpPr>
          <p:nvPr/>
        </p:nvSpPr>
        <p:spPr bwMode="auto">
          <a:xfrm>
            <a:off x="-17249" y="980728"/>
            <a:ext cx="9144000"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defRPr/>
            </a:pPr>
            <a:r>
              <a:rPr lang="nl-NL" altLang="nl-NL" sz="3600" dirty="0">
                <a:solidFill>
                  <a:schemeClr val="bg1"/>
                </a:solidFill>
                <a:latin typeface="Bebas Neue" panose="020B0606020202050201" pitchFamily="34" charset="0"/>
                <a:ea typeface="Geneva"/>
                <a:cs typeface="Gisha" pitchFamily="34" charset="-79"/>
              </a:rPr>
              <a:t>	</a:t>
            </a:r>
            <a:r>
              <a:rPr lang="nl-NL" altLang="nl-NL" sz="3600" b="1" dirty="0">
                <a:solidFill>
                  <a:schemeClr val="bg1"/>
                </a:solidFill>
                <a:latin typeface="Bebas Neue" panose="020B0606020202050201" pitchFamily="34" charset="0"/>
                <a:ea typeface="Geneva"/>
                <a:cs typeface="Gisha" pitchFamily="34" charset="-79"/>
              </a:rPr>
              <a:t>4. 	</a:t>
            </a:r>
            <a:r>
              <a:rPr lang="nl-NL" altLang="nl-NL" sz="3600" b="1" dirty="0" smtClean="0">
                <a:solidFill>
                  <a:schemeClr val="bg1"/>
                </a:solidFill>
                <a:latin typeface="Bebas Neue" panose="020B0606020202050201" pitchFamily="34" charset="0"/>
                <a:ea typeface="Geneva"/>
                <a:cs typeface="Gisha" pitchFamily="34" charset="-79"/>
              </a:rPr>
              <a:t>Verhaal:</a:t>
            </a:r>
          </a:p>
        </p:txBody>
      </p:sp>
      <p:sp>
        <p:nvSpPr>
          <p:cNvPr id="4" name="Rechthoek 3"/>
          <p:cNvSpPr/>
          <p:nvPr/>
        </p:nvSpPr>
        <p:spPr>
          <a:xfrm>
            <a:off x="-540568" y="1988840"/>
            <a:ext cx="10585176" cy="424847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p:nvSpPr>
        <p:spPr>
          <a:xfrm>
            <a:off x="450295" y="2132856"/>
            <a:ext cx="8208912" cy="3970318"/>
          </a:xfrm>
          <a:prstGeom prst="rect">
            <a:avLst/>
          </a:prstGeom>
          <a:solidFill>
            <a:schemeClr val="tx1"/>
          </a:solidFill>
        </p:spPr>
        <p:txBody>
          <a:bodyPr wrap="square" rtlCol="0">
            <a:spAutoFit/>
          </a:bodyPr>
          <a:lstStyle/>
          <a:p>
            <a:r>
              <a:rPr lang="nl-NL" dirty="0" smtClean="0">
                <a:solidFill>
                  <a:schemeClr val="bg1"/>
                </a:solidFill>
              </a:rPr>
              <a:t>Boris komt aan op school en roept tegen zijn vrienden : </a:t>
            </a:r>
            <a:r>
              <a:rPr lang="nl-NL" dirty="0" smtClean="0">
                <a:solidFill>
                  <a:srgbClr val="00B0F0"/>
                </a:solidFill>
              </a:rPr>
              <a:t>“F**k, mijn telefoon is  gejat!”</a:t>
            </a:r>
            <a:r>
              <a:rPr lang="nl-NL" dirty="0" smtClean="0">
                <a:solidFill>
                  <a:schemeClr val="bg1"/>
                </a:solidFill>
              </a:rPr>
              <a:t>.</a:t>
            </a:r>
          </a:p>
          <a:p>
            <a:r>
              <a:rPr lang="nl-NL" dirty="0" smtClean="0">
                <a:solidFill>
                  <a:schemeClr val="bg1"/>
                </a:solidFill>
              </a:rPr>
              <a:t>Er volgt een heel verhaal dat hij zijn telefoon even had neergelegd op de skatebaan en dat die 2 minuten later weg was. Niemand wist er natuurlijk iets van!</a:t>
            </a:r>
          </a:p>
          <a:p>
            <a:r>
              <a:rPr lang="nl-NL" dirty="0" smtClean="0">
                <a:solidFill>
                  <a:schemeClr val="bg1"/>
                </a:solidFill>
              </a:rPr>
              <a:t>Iemand 1: 	</a:t>
            </a:r>
            <a:r>
              <a:rPr lang="nl-NL" dirty="0" smtClean="0">
                <a:solidFill>
                  <a:srgbClr val="FF3399"/>
                </a:solidFill>
              </a:rPr>
              <a:t>“Moet je een nieuwe kopen!”</a:t>
            </a:r>
            <a:r>
              <a:rPr lang="nl-NL" dirty="0" smtClean="0">
                <a:solidFill>
                  <a:schemeClr val="bg1"/>
                </a:solidFill>
              </a:rPr>
              <a:t>.</a:t>
            </a:r>
          </a:p>
          <a:p>
            <a:r>
              <a:rPr lang="nl-NL" dirty="0" smtClean="0">
                <a:solidFill>
                  <a:schemeClr val="bg1"/>
                </a:solidFill>
              </a:rPr>
              <a:t>Boris: 		</a:t>
            </a:r>
            <a:r>
              <a:rPr lang="nl-NL" dirty="0" smtClean="0">
                <a:solidFill>
                  <a:srgbClr val="00B0F0"/>
                </a:solidFill>
              </a:rPr>
              <a:t>“Hoe dan? Ik heb bijna geen geld!”</a:t>
            </a:r>
            <a:r>
              <a:rPr lang="nl-NL" dirty="0" smtClean="0">
                <a:solidFill>
                  <a:schemeClr val="bg1"/>
                </a:solidFill>
              </a:rPr>
              <a:t>.</a:t>
            </a:r>
          </a:p>
          <a:p>
            <a:r>
              <a:rPr lang="nl-NL" dirty="0" smtClean="0">
                <a:solidFill>
                  <a:schemeClr val="bg1"/>
                </a:solidFill>
              </a:rPr>
              <a:t>Iemand 2: 	</a:t>
            </a:r>
            <a:r>
              <a:rPr lang="nl-NL" dirty="0" smtClean="0">
                <a:solidFill>
                  <a:srgbClr val="FF3399"/>
                </a:solidFill>
              </a:rPr>
              <a:t>“Leen je het toch van je pa?!”</a:t>
            </a:r>
            <a:r>
              <a:rPr lang="nl-NL" dirty="0" smtClean="0">
                <a:solidFill>
                  <a:schemeClr val="bg1"/>
                </a:solidFill>
              </a:rPr>
              <a:t>.</a:t>
            </a:r>
          </a:p>
          <a:p>
            <a:r>
              <a:rPr lang="nl-NL" dirty="0" smtClean="0">
                <a:solidFill>
                  <a:schemeClr val="bg1"/>
                </a:solidFill>
              </a:rPr>
              <a:t>Iemand 1:	</a:t>
            </a:r>
            <a:r>
              <a:rPr lang="nl-NL" dirty="0" smtClean="0">
                <a:solidFill>
                  <a:srgbClr val="FF3399"/>
                </a:solidFill>
              </a:rPr>
              <a:t>“Neem je een bijbaantje!”</a:t>
            </a:r>
            <a:r>
              <a:rPr lang="nl-NL" dirty="0" smtClean="0">
                <a:solidFill>
                  <a:schemeClr val="bg1"/>
                </a:solidFill>
              </a:rPr>
              <a:t>.</a:t>
            </a:r>
          </a:p>
          <a:p>
            <a:r>
              <a:rPr lang="nl-NL" dirty="0" smtClean="0">
                <a:solidFill>
                  <a:schemeClr val="bg1"/>
                </a:solidFill>
              </a:rPr>
              <a:t>Boris: 		</a:t>
            </a:r>
            <a:r>
              <a:rPr lang="nl-NL" dirty="0" smtClean="0">
                <a:solidFill>
                  <a:srgbClr val="00B0F0"/>
                </a:solidFill>
              </a:rPr>
              <a:t>“</a:t>
            </a:r>
            <a:r>
              <a:rPr lang="nl-NL" dirty="0">
                <a:solidFill>
                  <a:srgbClr val="00B0F0"/>
                </a:solidFill>
              </a:rPr>
              <a:t>J</a:t>
            </a:r>
            <a:r>
              <a:rPr lang="nl-NL" dirty="0" smtClean="0">
                <a:solidFill>
                  <a:srgbClr val="00B0F0"/>
                </a:solidFill>
              </a:rPr>
              <a:t>a </a:t>
            </a:r>
            <a:r>
              <a:rPr lang="nl-NL" dirty="0" err="1" smtClean="0">
                <a:solidFill>
                  <a:srgbClr val="00B0F0"/>
                </a:solidFill>
              </a:rPr>
              <a:t>dááág</a:t>
            </a:r>
            <a:r>
              <a:rPr lang="nl-NL" dirty="0" smtClean="0">
                <a:solidFill>
                  <a:srgbClr val="00B0F0"/>
                </a:solidFill>
              </a:rPr>
              <a:t>, dan duurt het 2 jaar voordat ik een nieuwe heb!”</a:t>
            </a:r>
            <a:r>
              <a:rPr lang="nl-NL" dirty="0" smtClean="0">
                <a:solidFill>
                  <a:schemeClr val="bg1"/>
                </a:solidFill>
              </a:rPr>
              <a:t>.</a:t>
            </a:r>
          </a:p>
          <a:p>
            <a:r>
              <a:rPr lang="nl-NL" dirty="0" smtClean="0">
                <a:solidFill>
                  <a:schemeClr val="bg1"/>
                </a:solidFill>
              </a:rPr>
              <a:t>Iemand 3: 	</a:t>
            </a:r>
            <a:r>
              <a:rPr lang="nl-NL" dirty="0" smtClean="0">
                <a:solidFill>
                  <a:srgbClr val="FF3399"/>
                </a:solidFill>
              </a:rPr>
              <a:t>“Ga je gokken! Als je gelukt hebt …..”</a:t>
            </a:r>
            <a:r>
              <a:rPr lang="nl-NL" dirty="0" smtClean="0">
                <a:solidFill>
                  <a:schemeClr val="bg1"/>
                </a:solidFill>
              </a:rPr>
              <a:t>.</a:t>
            </a:r>
          </a:p>
          <a:p>
            <a:r>
              <a:rPr lang="nl-NL" dirty="0" smtClean="0">
                <a:solidFill>
                  <a:schemeClr val="bg1"/>
                </a:solidFill>
              </a:rPr>
              <a:t>Iemand 2: 	</a:t>
            </a:r>
            <a:r>
              <a:rPr lang="nl-NL" dirty="0" smtClean="0">
                <a:solidFill>
                  <a:srgbClr val="FF3399"/>
                </a:solidFill>
              </a:rPr>
              <a:t>“Ja, of wordt je money </a:t>
            </a:r>
            <a:r>
              <a:rPr lang="nl-NL" dirty="0" err="1" smtClean="0">
                <a:solidFill>
                  <a:srgbClr val="FF3399"/>
                </a:solidFill>
              </a:rPr>
              <a:t>mule</a:t>
            </a:r>
            <a:r>
              <a:rPr lang="nl-NL" dirty="0" smtClean="0">
                <a:solidFill>
                  <a:srgbClr val="FF3399"/>
                </a:solidFill>
              </a:rPr>
              <a:t> ….!”</a:t>
            </a:r>
            <a:r>
              <a:rPr lang="nl-NL" dirty="0" smtClean="0">
                <a:solidFill>
                  <a:schemeClr val="bg1"/>
                </a:solidFill>
              </a:rPr>
              <a:t>.</a:t>
            </a:r>
          </a:p>
          <a:p>
            <a:endParaRPr lang="nl-NL" dirty="0">
              <a:solidFill>
                <a:schemeClr val="bg1"/>
              </a:solidFill>
            </a:endParaRPr>
          </a:p>
          <a:p>
            <a:r>
              <a:rPr lang="nl-NL" dirty="0" smtClean="0">
                <a:solidFill>
                  <a:schemeClr val="bg1"/>
                </a:solidFill>
              </a:rPr>
              <a:t>Hier zijn weinig briljante plannen </a:t>
            </a:r>
            <a:r>
              <a:rPr lang="nl-NL" dirty="0" smtClean="0">
                <a:solidFill>
                  <a:schemeClr val="bg1"/>
                </a:solidFill>
              </a:rPr>
              <a:t>wat </a:t>
            </a:r>
            <a:r>
              <a:rPr lang="nl-NL" smtClean="0">
                <a:solidFill>
                  <a:schemeClr val="bg1"/>
                </a:solidFill>
              </a:rPr>
              <a:t>betreft inkomsten bij! </a:t>
            </a:r>
            <a:endParaRPr lang="nl-NL" dirty="0" smtClean="0">
              <a:solidFill>
                <a:schemeClr val="bg1"/>
              </a:solidFill>
            </a:endParaRPr>
          </a:p>
          <a:p>
            <a:r>
              <a:rPr lang="nl-NL" dirty="0" smtClean="0">
                <a:solidFill>
                  <a:schemeClr val="bg1"/>
                </a:solidFill>
              </a:rPr>
              <a:t>Wat wel kan is dat je vooral goed kijkt hoe je het geld dat je wel hebt zo voordelig mogelijk uitgeeft. Dan moet je kiezen en dingen uitzoeken. Dat is wat we gaan doen.</a:t>
            </a:r>
            <a:endParaRPr lang="nl-NL" dirty="0">
              <a:solidFill>
                <a:schemeClr val="bg1"/>
              </a:solidFill>
            </a:endParaRPr>
          </a:p>
        </p:txBody>
      </p:sp>
    </p:spTree>
    <p:extLst>
      <p:ext uri="{BB962C8B-B14F-4D97-AF65-F5344CB8AC3E}">
        <p14:creationId xmlns:p14="http://schemas.microsoft.com/office/powerpoint/2010/main" val="106936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42995A8D-E4F8-4D1F-9642-51F0145351E2}"/>
              </a:ext>
            </a:extLst>
          </p:cNvPr>
          <p:cNvSpPr txBox="1"/>
          <p:nvPr/>
        </p:nvSpPr>
        <p:spPr>
          <a:xfrm>
            <a:off x="5220072" y="1105287"/>
            <a:ext cx="3887416" cy="4524315"/>
          </a:xfrm>
          <a:prstGeom prst="rect">
            <a:avLst/>
          </a:prstGeom>
          <a:noFill/>
          <a:ln>
            <a:noFill/>
          </a:ln>
        </p:spPr>
        <p:txBody>
          <a:bodyPr wrap="square" rtlCol="0">
            <a:spAutoFit/>
          </a:bodyPr>
          <a:lstStyle/>
          <a:p>
            <a:endParaRPr lang="nl-NL" sz="2000" dirty="0">
              <a:solidFill>
                <a:schemeClr val="bg1"/>
              </a:solidFill>
              <a:latin typeface="Product Sans" panose="020B0403030502040203" pitchFamily="34" charset="0"/>
            </a:endParaRPr>
          </a:p>
          <a:p>
            <a:r>
              <a:rPr lang="nl-NL" sz="2800" dirty="0">
                <a:solidFill>
                  <a:schemeClr val="bg1"/>
                </a:solidFill>
                <a:latin typeface="Bebas Neue" panose="020B0606020202050201"/>
              </a:rPr>
              <a:t>Wat vind jij de </a:t>
            </a:r>
          </a:p>
          <a:p>
            <a:r>
              <a:rPr lang="nl-NL" sz="2800" dirty="0">
                <a:solidFill>
                  <a:srgbClr val="00B0F0"/>
                </a:solidFill>
                <a:latin typeface="Bebas Neue" panose="020B0606020202050201"/>
              </a:rPr>
              <a:t>2</a:t>
            </a:r>
            <a:r>
              <a:rPr lang="nl-NL" sz="2800" dirty="0">
                <a:solidFill>
                  <a:schemeClr val="bg1"/>
                </a:solidFill>
                <a:latin typeface="Bebas Neue" panose="020B0606020202050201"/>
              </a:rPr>
              <a:t> belangrijkste</a:t>
            </a:r>
            <a:r>
              <a:rPr lang="nl-NL" sz="2800" dirty="0">
                <a:solidFill>
                  <a:srgbClr val="00B0F0"/>
                </a:solidFill>
                <a:latin typeface="Bebas Neue" panose="020B0606020202050201"/>
              </a:rPr>
              <a:t> specificaties?</a:t>
            </a:r>
          </a:p>
          <a:p>
            <a:endParaRPr lang="nl-NL" sz="2400" dirty="0">
              <a:solidFill>
                <a:schemeClr val="bg1"/>
              </a:solidFill>
              <a:latin typeface="Bebas Neue" panose="020B0606020202050201"/>
            </a:endParaRPr>
          </a:p>
          <a:p>
            <a:pPr marL="342900" indent="-342900">
              <a:buFont typeface="Wingdings" panose="05000000000000000000" pitchFamily="2" charset="2"/>
              <a:buChar char="q"/>
            </a:pPr>
            <a:r>
              <a:rPr lang="nl-NL" sz="2400" dirty="0">
                <a:solidFill>
                  <a:schemeClr val="bg1"/>
                </a:solidFill>
                <a:latin typeface="Bebas Neue" panose="020B0606020202050201"/>
              </a:rPr>
              <a:t>de look</a:t>
            </a:r>
          </a:p>
          <a:p>
            <a:pPr marL="342900" indent="-342900">
              <a:buFont typeface="Wingdings" panose="05000000000000000000" pitchFamily="2" charset="2"/>
              <a:buChar char="q"/>
            </a:pPr>
            <a:r>
              <a:rPr lang="nl-NL" sz="2400" dirty="0">
                <a:solidFill>
                  <a:schemeClr val="bg1"/>
                </a:solidFill>
                <a:latin typeface="Bebas Neue" panose="020B0606020202050201"/>
              </a:rPr>
              <a:t>de kwaliteit van de  camera</a:t>
            </a:r>
          </a:p>
          <a:p>
            <a:pPr marL="342900" indent="-342900">
              <a:buFont typeface="Wingdings" panose="05000000000000000000" pitchFamily="2" charset="2"/>
              <a:buChar char="q"/>
            </a:pPr>
            <a:r>
              <a:rPr lang="nl-NL" sz="2400" dirty="0">
                <a:solidFill>
                  <a:schemeClr val="bg1"/>
                </a:solidFill>
                <a:latin typeface="Bebas Neue" panose="020B0606020202050201"/>
              </a:rPr>
              <a:t>de grootte van het scherm</a:t>
            </a:r>
          </a:p>
          <a:p>
            <a:pPr marL="342900" indent="-342900">
              <a:buFont typeface="Wingdings" panose="05000000000000000000" pitchFamily="2" charset="2"/>
              <a:buChar char="q"/>
            </a:pPr>
            <a:r>
              <a:rPr lang="nl-NL" sz="2400">
                <a:solidFill>
                  <a:schemeClr val="bg1"/>
                </a:solidFill>
                <a:latin typeface="Bebas Neue" panose="020B0606020202050201"/>
              </a:rPr>
              <a:t>de </a:t>
            </a:r>
            <a:r>
              <a:rPr lang="nl-NL" sz="2400" smtClean="0">
                <a:solidFill>
                  <a:schemeClr val="bg1"/>
                </a:solidFill>
                <a:latin typeface="Bebas Neue" panose="020B0606020202050201"/>
              </a:rPr>
              <a:t>opslagruimte</a:t>
            </a:r>
          </a:p>
          <a:p>
            <a:pPr marL="342900" indent="-342900">
              <a:buFont typeface="Wingdings" panose="05000000000000000000" pitchFamily="2" charset="2"/>
              <a:buChar char="q"/>
            </a:pPr>
            <a:r>
              <a:rPr lang="nl-NL" sz="2400" smtClean="0">
                <a:solidFill>
                  <a:schemeClr val="bg1"/>
                </a:solidFill>
                <a:latin typeface="Bebas Neue" panose="020B0606020202050201"/>
              </a:rPr>
              <a:t>de </a:t>
            </a:r>
            <a:r>
              <a:rPr lang="nl-NL" sz="2400" dirty="0">
                <a:solidFill>
                  <a:schemeClr val="bg1"/>
                </a:solidFill>
                <a:latin typeface="Bebas Neue" panose="020B0606020202050201"/>
              </a:rPr>
              <a:t>grootte van de bundel</a:t>
            </a:r>
          </a:p>
          <a:p>
            <a:pPr marL="342900" indent="-342900">
              <a:buFont typeface="Wingdings" panose="05000000000000000000" pitchFamily="2" charset="2"/>
              <a:buChar char="q"/>
            </a:pPr>
            <a:r>
              <a:rPr lang="nl-NL" sz="2400" dirty="0">
                <a:solidFill>
                  <a:schemeClr val="bg1"/>
                </a:solidFill>
                <a:latin typeface="Bebas Neue" panose="020B0606020202050201"/>
              </a:rPr>
              <a:t>de </a:t>
            </a:r>
            <a:r>
              <a:rPr lang="nl-NL" sz="2400" dirty="0" smtClean="0">
                <a:solidFill>
                  <a:schemeClr val="bg1"/>
                </a:solidFill>
                <a:latin typeface="Bebas Neue" panose="020B0606020202050201"/>
              </a:rPr>
              <a:t>accuduur</a:t>
            </a:r>
          </a:p>
          <a:p>
            <a:pPr marL="342900" indent="-342900">
              <a:buFont typeface="Wingdings" panose="05000000000000000000" pitchFamily="2" charset="2"/>
              <a:buChar char="q"/>
            </a:pPr>
            <a:r>
              <a:rPr lang="nl-NL" sz="2400" dirty="0" smtClean="0">
                <a:solidFill>
                  <a:schemeClr val="bg1"/>
                </a:solidFill>
                <a:latin typeface="Bebas Neue" panose="020B0606020202050201"/>
              </a:rPr>
              <a:t>anders</a:t>
            </a:r>
            <a:r>
              <a:rPr lang="nl-NL" sz="2400" dirty="0">
                <a:solidFill>
                  <a:schemeClr val="bg1"/>
                </a:solidFill>
                <a:latin typeface="Bebas Neue" panose="020B0606020202050201"/>
              </a:rPr>
              <a:t>, namelijk ………</a:t>
            </a:r>
          </a:p>
          <a:p>
            <a:endParaRPr lang="nl-NL" sz="2000" dirty="0">
              <a:solidFill>
                <a:schemeClr val="bg1"/>
              </a:solidFill>
              <a:latin typeface="Product Sans" panose="020B0403030502040203" pitchFamily="34" charset="0"/>
            </a:endParaRPr>
          </a:p>
        </p:txBody>
      </p:sp>
      <p:pic>
        <p:nvPicPr>
          <p:cNvPr id="12" name="Afbeelding 11" descr="Afbeelding met kaart&#10;&#10;Automatisch gegenereerde beschrijving">
            <a:extLst>
              <a:ext uri="{FF2B5EF4-FFF2-40B4-BE49-F238E27FC236}">
                <a16:creationId xmlns:a16="http://schemas.microsoft.com/office/drawing/2014/main" id="{BF660054-9CDB-4315-89EC-C975581A65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377"/>
          <a:stretch/>
        </p:blipFill>
        <p:spPr>
          <a:xfrm>
            <a:off x="-36512" y="0"/>
            <a:ext cx="5001832" cy="6858000"/>
          </a:xfrm>
          <a:prstGeom prst="rect">
            <a:avLst/>
          </a:prstGeom>
        </p:spPr>
      </p:pic>
      <p:sp>
        <p:nvSpPr>
          <p:cNvPr id="14" name="Rechthoek 5">
            <a:extLst>
              <a:ext uri="{FF2B5EF4-FFF2-40B4-BE49-F238E27FC236}">
                <a16:creationId xmlns:a16="http://schemas.microsoft.com/office/drawing/2014/main" id="{BDC3E31B-70DD-46C9-B147-81F8852734A8}"/>
              </a:ext>
            </a:extLst>
          </p:cNvPr>
          <p:cNvSpPr>
            <a:spLocks noChangeArrowheads="1"/>
          </p:cNvSpPr>
          <p:nvPr/>
        </p:nvSpPr>
        <p:spPr bwMode="auto">
          <a:xfrm>
            <a:off x="-36511" y="2524835"/>
            <a:ext cx="5129208" cy="523220"/>
          </a:xfrm>
          <a:prstGeom prst="rect">
            <a:avLst/>
          </a:prstGeom>
          <a:solidFill>
            <a:schemeClr val="tx1"/>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None/>
              <a:defRPr/>
            </a:pPr>
            <a:r>
              <a:rPr lang="nl-NL" altLang="nl-NL" sz="2800" dirty="0">
                <a:solidFill>
                  <a:schemeClr val="bg1"/>
                </a:solidFill>
                <a:latin typeface="Bebas Neue" panose="020B0606020202050201" pitchFamily="34" charset="0"/>
                <a:ea typeface="Geneva"/>
                <a:cs typeface="Gisha" pitchFamily="34" charset="-79"/>
              </a:rPr>
              <a:t>	Stap 1: Ga naar menti.com</a:t>
            </a:r>
          </a:p>
        </p:txBody>
      </p:sp>
      <p:sp>
        <p:nvSpPr>
          <p:cNvPr id="16" name="Rechthoek 5">
            <a:extLst>
              <a:ext uri="{FF2B5EF4-FFF2-40B4-BE49-F238E27FC236}">
                <a16:creationId xmlns:a16="http://schemas.microsoft.com/office/drawing/2014/main" id="{133C31B9-6040-428C-9798-7015B37D60E0}"/>
              </a:ext>
            </a:extLst>
          </p:cNvPr>
          <p:cNvSpPr>
            <a:spLocks noChangeArrowheads="1"/>
          </p:cNvSpPr>
          <p:nvPr/>
        </p:nvSpPr>
        <p:spPr bwMode="auto">
          <a:xfrm>
            <a:off x="-36513" y="3697868"/>
            <a:ext cx="5256585" cy="523220"/>
          </a:xfrm>
          <a:prstGeom prst="rect">
            <a:avLst/>
          </a:prstGeom>
          <a:solidFill>
            <a:schemeClr val="tx1"/>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None/>
              <a:defRPr/>
            </a:pPr>
            <a:r>
              <a:rPr lang="nl-NL" altLang="nl-NL" sz="2400" b="1" dirty="0">
                <a:solidFill>
                  <a:schemeClr val="bg1"/>
                </a:solidFill>
                <a:latin typeface="Bebas Neue" panose="020B0606020202050201" pitchFamily="34" charset="0"/>
                <a:ea typeface="Geneva"/>
                <a:cs typeface="Gisha" pitchFamily="34" charset="-79"/>
              </a:rPr>
              <a:t>	</a:t>
            </a:r>
            <a:r>
              <a:rPr lang="nl-NL" altLang="nl-NL" sz="2800" dirty="0">
                <a:solidFill>
                  <a:schemeClr val="bg1"/>
                </a:solidFill>
                <a:latin typeface="Bebas Neue" panose="020B0606020202050201" pitchFamily="34" charset="0"/>
                <a:ea typeface="Geneva"/>
                <a:cs typeface="Gisha" pitchFamily="34" charset="-79"/>
              </a:rPr>
              <a:t>Stap 2: Vul de code in  ………</a:t>
            </a:r>
          </a:p>
        </p:txBody>
      </p:sp>
      <p:sp>
        <p:nvSpPr>
          <p:cNvPr id="2" name="Tekstvak 1"/>
          <p:cNvSpPr txBox="1"/>
          <p:nvPr/>
        </p:nvSpPr>
        <p:spPr>
          <a:xfrm>
            <a:off x="-36512" y="260648"/>
            <a:ext cx="9144000" cy="646331"/>
          </a:xfrm>
          <a:prstGeom prst="rect">
            <a:avLst/>
          </a:prstGeom>
          <a:solidFill>
            <a:schemeClr val="tx1"/>
          </a:solidFill>
        </p:spPr>
        <p:txBody>
          <a:bodyPr wrap="square" rtlCol="0">
            <a:spAutoFit/>
          </a:bodyPr>
          <a:lstStyle/>
          <a:p>
            <a:r>
              <a:rPr lang="nl-NL" sz="3600" b="1" dirty="0">
                <a:solidFill>
                  <a:schemeClr val="bg1"/>
                </a:solidFill>
                <a:latin typeface="Bebas Neue" panose="020B0606020202050201"/>
              </a:rPr>
              <a:t>	5. 	Ment</a:t>
            </a:r>
            <a:r>
              <a:rPr lang="nl-NL" sz="3600" b="1" dirty="0">
                <a:solidFill>
                  <a:srgbClr val="00B0F0"/>
                </a:solidFill>
                <a:latin typeface="Bebas Neue" panose="020B0606020202050201"/>
              </a:rPr>
              <a:t>i</a:t>
            </a:r>
            <a:r>
              <a:rPr lang="nl-NL" sz="3600" b="1" dirty="0">
                <a:solidFill>
                  <a:schemeClr val="bg1"/>
                </a:solidFill>
                <a:latin typeface="Bebas Neue" panose="020B0606020202050201"/>
              </a:rPr>
              <a:t>meter</a:t>
            </a:r>
          </a:p>
        </p:txBody>
      </p:sp>
    </p:spTree>
    <p:extLst>
      <p:ext uri="{BB962C8B-B14F-4D97-AF65-F5344CB8AC3E}">
        <p14:creationId xmlns:p14="http://schemas.microsoft.com/office/powerpoint/2010/main" val="55920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st, elektronica&#10;&#10;Automatisch gegenereerde beschrijving">
            <a:extLst>
              <a:ext uri="{FF2B5EF4-FFF2-40B4-BE49-F238E27FC236}">
                <a16:creationId xmlns:a16="http://schemas.microsoft.com/office/drawing/2014/main" id="{11DE8871-4851-4F8C-9BBF-737E6FAAE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825" y="578688"/>
            <a:ext cx="5733256" cy="5733256"/>
          </a:xfrm>
          <a:prstGeom prst="rect">
            <a:avLst/>
          </a:prstGeom>
        </p:spPr>
      </p:pic>
      <p:pic>
        <p:nvPicPr>
          <p:cNvPr id="6" name="Afbeelding 5" descr="Afbeelding met kaart&#10;&#10;Automatisch gegenereerde beschrijving">
            <a:extLst>
              <a:ext uri="{FF2B5EF4-FFF2-40B4-BE49-F238E27FC236}">
                <a16:creationId xmlns:a16="http://schemas.microsoft.com/office/drawing/2014/main" id="{9782B8DA-FB6E-4318-9108-35E3FCB59E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444" r="11111"/>
          <a:stretch/>
        </p:blipFill>
        <p:spPr>
          <a:xfrm>
            <a:off x="0" y="16316"/>
            <a:ext cx="4572000" cy="6858000"/>
          </a:xfrm>
          <a:prstGeom prst="rect">
            <a:avLst/>
          </a:prstGeom>
        </p:spPr>
      </p:pic>
      <p:sp>
        <p:nvSpPr>
          <p:cNvPr id="11" name="Rechthoek 10">
            <a:extLst>
              <a:ext uri="{FF2B5EF4-FFF2-40B4-BE49-F238E27FC236}">
                <a16:creationId xmlns:a16="http://schemas.microsoft.com/office/drawing/2014/main" id="{290815BA-8DFA-4E3A-B419-197DCEF73887}"/>
              </a:ext>
            </a:extLst>
          </p:cNvPr>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AEAEC821-66E8-4FDF-8203-009003768CC8}"/>
              </a:ext>
            </a:extLst>
          </p:cNvPr>
          <p:cNvSpPr>
            <a:spLocks noChangeArrowheads="1"/>
          </p:cNvSpPr>
          <p:nvPr/>
        </p:nvSpPr>
        <p:spPr bwMode="auto">
          <a:xfrm>
            <a:off x="1" y="147801"/>
            <a:ext cx="4788024"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defRPr/>
            </a:pPr>
            <a:r>
              <a:rPr lang="nl-NL" altLang="nl-NL" sz="3600" dirty="0">
                <a:solidFill>
                  <a:schemeClr val="bg1"/>
                </a:solidFill>
                <a:latin typeface="Bebas Neue" panose="020B0606020202050201" pitchFamily="34" charset="0"/>
                <a:ea typeface="Geneva"/>
                <a:cs typeface="Gisha" pitchFamily="34" charset="-79"/>
              </a:rPr>
              <a:t>	7. 	</a:t>
            </a:r>
            <a:r>
              <a:rPr lang="nl-NL" altLang="nl-NL" sz="3600" dirty="0">
                <a:solidFill>
                  <a:srgbClr val="00B0F0"/>
                </a:solidFill>
                <a:latin typeface="Bebas Neue" panose="020B0606020202050201" pitchFamily="34" charset="0"/>
                <a:ea typeface="Geneva"/>
                <a:cs typeface="Gisha" pitchFamily="34" charset="-79"/>
              </a:rPr>
              <a:t>i</a:t>
            </a:r>
            <a:r>
              <a:rPr lang="nl-NL" altLang="nl-NL" sz="3600" dirty="0">
                <a:solidFill>
                  <a:schemeClr val="bg1"/>
                </a:solidFill>
                <a:latin typeface="Bebas Neue" panose="020B0606020202050201" pitchFamily="34" charset="0"/>
                <a:ea typeface="Geneva"/>
                <a:cs typeface="Gisha" pitchFamily="34" charset="-79"/>
              </a:rPr>
              <a:t>Phone 11</a:t>
            </a:r>
          </a:p>
        </p:txBody>
      </p:sp>
      <p:sp>
        <p:nvSpPr>
          <p:cNvPr id="2" name="Rechthoek 1"/>
          <p:cNvSpPr/>
          <p:nvPr/>
        </p:nvSpPr>
        <p:spPr>
          <a:xfrm>
            <a:off x="0" y="3140968"/>
            <a:ext cx="9144000" cy="12003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1FD7538A-552C-44AF-9E6A-6FA6AD58143D}"/>
              </a:ext>
            </a:extLst>
          </p:cNvPr>
          <p:cNvSpPr txBox="1"/>
          <p:nvPr/>
        </p:nvSpPr>
        <p:spPr>
          <a:xfrm>
            <a:off x="574322" y="3140968"/>
            <a:ext cx="7995103" cy="1200329"/>
          </a:xfrm>
          <a:prstGeom prst="rect">
            <a:avLst/>
          </a:prstGeom>
          <a:solidFill>
            <a:schemeClr val="tx1">
              <a:alpha val="80000"/>
            </a:schemeClr>
          </a:solidFill>
        </p:spPr>
        <p:txBody>
          <a:bodyPr wrap="square" rtlCol="0">
            <a:spAutoFit/>
          </a:bodyPr>
          <a:lstStyle/>
          <a:p>
            <a:pPr algn="just"/>
            <a:r>
              <a:rPr lang="nl-NL" sz="2400" dirty="0">
                <a:solidFill>
                  <a:schemeClr val="bg1"/>
                </a:solidFill>
                <a:latin typeface="Bebas Neue" panose="020B0606020202050201" pitchFamily="34" charset="0"/>
              </a:rPr>
              <a:t>Stel je voor: De </a:t>
            </a:r>
            <a:r>
              <a:rPr lang="nl-NL" sz="2400" dirty="0">
                <a:solidFill>
                  <a:srgbClr val="00B0F0"/>
                </a:solidFill>
                <a:latin typeface="Bebas Neue" panose="020B0606020202050201" pitchFamily="34" charset="0"/>
              </a:rPr>
              <a:t>i</a:t>
            </a:r>
            <a:r>
              <a:rPr lang="nl-NL" sz="2400" dirty="0">
                <a:solidFill>
                  <a:srgbClr val="FF3399"/>
                </a:solidFill>
                <a:latin typeface="Bebas Neue" panose="020B0606020202050201" pitchFamily="34" charset="0"/>
              </a:rPr>
              <a:t>Phone 11</a:t>
            </a:r>
            <a:r>
              <a:rPr lang="nl-NL" sz="2400" dirty="0">
                <a:solidFill>
                  <a:schemeClr val="bg1"/>
                </a:solidFill>
                <a:latin typeface="Bebas Neue" panose="020B0606020202050201" pitchFamily="34" charset="0"/>
              </a:rPr>
              <a:t> is populair, omdat de camera heel goed is. Omdat je veel foto’s wilt versturen via Snapchat wil je er een bundel van minstens </a:t>
            </a:r>
            <a:r>
              <a:rPr lang="nl-NL" sz="2400" dirty="0">
                <a:solidFill>
                  <a:srgbClr val="FF3399"/>
                </a:solidFill>
                <a:latin typeface="Bebas Neue" panose="020B0606020202050201" pitchFamily="34" charset="0"/>
              </a:rPr>
              <a:t>2 GB</a:t>
            </a:r>
            <a:r>
              <a:rPr lang="nl-NL" sz="2400" dirty="0">
                <a:solidFill>
                  <a:schemeClr val="bg1"/>
                </a:solidFill>
                <a:latin typeface="Bebas Neue" panose="020B0606020202050201" pitchFamily="34" charset="0"/>
              </a:rPr>
              <a:t> bij hebben.</a:t>
            </a:r>
          </a:p>
        </p:txBody>
      </p:sp>
    </p:spTree>
    <p:extLst>
      <p:ext uri="{BB962C8B-B14F-4D97-AF65-F5344CB8AC3E}">
        <p14:creationId xmlns:p14="http://schemas.microsoft.com/office/powerpoint/2010/main" val="47443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kaart&#10;&#10;Automatisch gegenereerde beschrijving">
            <a:extLst>
              <a:ext uri="{FF2B5EF4-FFF2-40B4-BE49-F238E27FC236}">
                <a16:creationId xmlns:a16="http://schemas.microsoft.com/office/drawing/2014/main" id="{EA88F722-3E2C-4FAE-95F5-9FE744C97C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12" name="Rechthoek 11">
            <a:extLst>
              <a:ext uri="{FF2B5EF4-FFF2-40B4-BE49-F238E27FC236}">
                <a16:creationId xmlns:a16="http://schemas.microsoft.com/office/drawing/2014/main" id="{81F84EFE-4853-4EE4-AD86-3A6E3E12CF99}"/>
              </a:ext>
            </a:extLst>
          </p:cNvPr>
          <p:cNvSpPr/>
          <p:nvPr/>
        </p:nvSpPr>
        <p:spPr>
          <a:xfrm>
            <a:off x="0" y="24474"/>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EAEC821-66E8-4FDF-8203-009003768CC8}"/>
              </a:ext>
            </a:extLst>
          </p:cNvPr>
          <p:cNvSpPr>
            <a:spLocks noChangeArrowheads="1"/>
          </p:cNvSpPr>
          <p:nvPr/>
        </p:nvSpPr>
        <p:spPr bwMode="auto">
          <a:xfrm>
            <a:off x="0" y="147801"/>
            <a:ext cx="9143999"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defRPr/>
            </a:pPr>
            <a:r>
              <a:rPr lang="nl-NL" altLang="nl-NL" sz="3600" dirty="0">
                <a:solidFill>
                  <a:schemeClr val="bg1"/>
                </a:solidFill>
                <a:latin typeface="Bebas Neue" panose="020B0606020202050201" pitchFamily="34" charset="0"/>
                <a:ea typeface="Geneva"/>
                <a:cs typeface="Gisha" pitchFamily="34" charset="-79"/>
              </a:rPr>
              <a:t>	8. 	Zoekopdracht</a:t>
            </a:r>
          </a:p>
        </p:txBody>
      </p:sp>
      <p:sp>
        <p:nvSpPr>
          <p:cNvPr id="15" name="Rechthoek 14"/>
          <p:cNvSpPr/>
          <p:nvPr/>
        </p:nvSpPr>
        <p:spPr>
          <a:xfrm>
            <a:off x="-6700" y="1693506"/>
            <a:ext cx="9150700" cy="871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6700" y="3212976"/>
            <a:ext cx="9144000" cy="8493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AECC1F9-5E4B-4CE5-83D4-032D63A07102}"/>
              </a:ext>
            </a:extLst>
          </p:cNvPr>
          <p:cNvSpPr txBox="1"/>
          <p:nvPr/>
        </p:nvSpPr>
        <p:spPr>
          <a:xfrm>
            <a:off x="0" y="1693506"/>
            <a:ext cx="9180511" cy="830997"/>
          </a:xfrm>
          <a:prstGeom prst="rect">
            <a:avLst/>
          </a:prstGeom>
          <a:solidFill>
            <a:schemeClr val="tx1">
              <a:alpha val="80000"/>
            </a:schemeClr>
          </a:solidFill>
        </p:spPr>
        <p:txBody>
          <a:bodyPr wrap="square" rtlCol="0">
            <a:spAutoFit/>
          </a:bodyPr>
          <a:lstStyle/>
          <a:p>
            <a:pPr algn="ctr"/>
            <a:r>
              <a:rPr lang="nl-NL" sz="2400" dirty="0">
                <a:solidFill>
                  <a:schemeClr val="bg1"/>
                </a:solidFill>
                <a:latin typeface="Bebas Neue" panose="020B0606020202050201" pitchFamily="34" charset="0"/>
              </a:rPr>
              <a:t>Zoek het goedkoopste </a:t>
            </a:r>
            <a:r>
              <a:rPr lang="nl-NL" sz="2400" dirty="0">
                <a:solidFill>
                  <a:srgbClr val="00B0F0"/>
                </a:solidFill>
                <a:latin typeface="Bebas Neue" panose="020B0606020202050201" pitchFamily="34" charset="0"/>
              </a:rPr>
              <a:t>abonnement</a:t>
            </a:r>
            <a:r>
              <a:rPr lang="nl-NL" sz="2400" dirty="0">
                <a:solidFill>
                  <a:schemeClr val="bg1"/>
                </a:solidFill>
                <a:latin typeface="Bebas Neue" panose="020B0606020202050201" pitchFamily="34" charset="0"/>
              </a:rPr>
              <a:t> waarbij je een </a:t>
            </a:r>
          </a:p>
          <a:p>
            <a:pPr algn="ctr"/>
            <a:r>
              <a:rPr lang="nl-NL" sz="2400" dirty="0">
                <a:solidFill>
                  <a:srgbClr val="00B0F0"/>
                </a:solidFill>
                <a:latin typeface="Bebas Neue" panose="020B0606020202050201" pitchFamily="34" charset="0"/>
              </a:rPr>
              <a:t>i</a:t>
            </a:r>
            <a:r>
              <a:rPr lang="nl-NL" sz="2400" dirty="0">
                <a:solidFill>
                  <a:srgbClr val="FF3399"/>
                </a:solidFill>
                <a:latin typeface="Bebas Neue" panose="020B0606020202050201" pitchFamily="34" charset="0"/>
              </a:rPr>
              <a:t>Phone 11 </a:t>
            </a:r>
            <a:r>
              <a:rPr lang="nl-NL" sz="2400" dirty="0">
                <a:solidFill>
                  <a:schemeClr val="bg1"/>
                </a:solidFill>
                <a:latin typeface="Bebas Neue" panose="020B0606020202050201" pitchFamily="34" charset="0"/>
              </a:rPr>
              <a:t>krijgt en een bundel van </a:t>
            </a:r>
            <a:r>
              <a:rPr lang="nl-NL" sz="1000" dirty="0">
                <a:solidFill>
                  <a:schemeClr val="bg1"/>
                </a:solidFill>
                <a:latin typeface="Bebas Neue" panose="020B0606020202050201" pitchFamily="34" charset="0"/>
              </a:rPr>
              <a:t>(minstens)</a:t>
            </a:r>
            <a:r>
              <a:rPr lang="nl-NL" sz="2400" dirty="0">
                <a:solidFill>
                  <a:schemeClr val="bg1"/>
                </a:solidFill>
                <a:latin typeface="Bebas Neue" panose="020B0606020202050201" pitchFamily="34" charset="0"/>
              </a:rPr>
              <a:t> </a:t>
            </a:r>
            <a:r>
              <a:rPr lang="nl-NL" sz="2400" dirty="0">
                <a:solidFill>
                  <a:srgbClr val="00B0F0"/>
                </a:solidFill>
                <a:latin typeface="Bebas Neue" panose="020B0606020202050201" pitchFamily="34" charset="0"/>
              </a:rPr>
              <a:t>2 GB </a:t>
            </a:r>
            <a:r>
              <a:rPr lang="nl-NL" sz="2400" dirty="0">
                <a:solidFill>
                  <a:schemeClr val="bg1"/>
                </a:solidFill>
                <a:latin typeface="Bebas Neue" panose="020B0606020202050201" pitchFamily="34" charset="0"/>
              </a:rPr>
              <a:t>hebt!</a:t>
            </a:r>
          </a:p>
        </p:txBody>
      </p:sp>
      <p:sp>
        <p:nvSpPr>
          <p:cNvPr id="10" name="Tekstvak 9">
            <a:extLst>
              <a:ext uri="{FF2B5EF4-FFF2-40B4-BE49-F238E27FC236}">
                <a16:creationId xmlns:a16="http://schemas.microsoft.com/office/drawing/2014/main" id="{4F07F31D-5BA5-4B8B-9C15-C2B0991DC856}"/>
              </a:ext>
            </a:extLst>
          </p:cNvPr>
          <p:cNvSpPr txBox="1"/>
          <p:nvPr/>
        </p:nvSpPr>
        <p:spPr>
          <a:xfrm>
            <a:off x="-29811" y="3231294"/>
            <a:ext cx="9180511" cy="830997"/>
          </a:xfrm>
          <a:prstGeom prst="rect">
            <a:avLst/>
          </a:prstGeom>
          <a:solidFill>
            <a:schemeClr val="tx1">
              <a:alpha val="80000"/>
            </a:schemeClr>
          </a:solidFill>
        </p:spPr>
        <p:txBody>
          <a:bodyPr wrap="square" rtlCol="0">
            <a:spAutoFit/>
          </a:bodyPr>
          <a:lstStyle/>
          <a:p>
            <a:pPr algn="ctr"/>
            <a:r>
              <a:rPr lang="nl-NL" sz="2400" dirty="0">
                <a:solidFill>
                  <a:schemeClr val="bg1"/>
                </a:solidFill>
                <a:latin typeface="Bebas Neue" panose="020B0606020202050201" pitchFamily="34" charset="0"/>
              </a:rPr>
              <a:t>Zoek uit wat de goedkoopste aanbieding is als je een </a:t>
            </a:r>
            <a:r>
              <a:rPr lang="nl-NL" sz="2400" dirty="0">
                <a:solidFill>
                  <a:srgbClr val="00B0F0"/>
                </a:solidFill>
                <a:latin typeface="Bebas Neue" panose="020B0606020202050201" pitchFamily="34" charset="0"/>
              </a:rPr>
              <a:t>nieuwe</a:t>
            </a:r>
            <a:r>
              <a:rPr lang="nl-NL" sz="2400" dirty="0">
                <a:solidFill>
                  <a:schemeClr val="bg1"/>
                </a:solidFill>
                <a:latin typeface="Bebas Neue" panose="020B0606020202050201" pitchFamily="34" charset="0"/>
              </a:rPr>
              <a:t> </a:t>
            </a:r>
            <a:r>
              <a:rPr lang="nl-NL" sz="2400" dirty="0">
                <a:solidFill>
                  <a:srgbClr val="00B0F0"/>
                </a:solidFill>
                <a:latin typeface="Bebas Neue" panose="020B0606020202050201" pitchFamily="34" charset="0"/>
              </a:rPr>
              <a:t>i</a:t>
            </a:r>
            <a:r>
              <a:rPr lang="nl-NL" sz="2400" dirty="0">
                <a:solidFill>
                  <a:srgbClr val="FF3399"/>
                </a:solidFill>
                <a:latin typeface="Bebas Neue" panose="020B0606020202050201" pitchFamily="34" charset="0"/>
              </a:rPr>
              <a:t>Phone 11 </a:t>
            </a:r>
            <a:r>
              <a:rPr lang="nl-NL" sz="2400" dirty="0">
                <a:solidFill>
                  <a:schemeClr val="bg1"/>
                </a:solidFill>
                <a:latin typeface="Bebas Neue" panose="020B0606020202050201" pitchFamily="34" charset="0"/>
              </a:rPr>
              <a:t>koopt en daarbij een </a:t>
            </a:r>
            <a:r>
              <a:rPr lang="nl-NL" sz="2400" dirty="0">
                <a:solidFill>
                  <a:srgbClr val="00B0F0"/>
                </a:solidFill>
                <a:latin typeface="Bebas Neue" panose="020B0606020202050201" pitchFamily="34" charset="0"/>
              </a:rPr>
              <a:t>Sim-</a:t>
            </a:r>
            <a:r>
              <a:rPr lang="nl-NL" sz="2400" dirty="0" err="1">
                <a:solidFill>
                  <a:srgbClr val="00B0F0"/>
                </a:solidFill>
                <a:latin typeface="Bebas Neue" panose="020B0606020202050201" pitchFamily="34" charset="0"/>
              </a:rPr>
              <a:t>Only</a:t>
            </a:r>
            <a:r>
              <a:rPr lang="nl-NL" sz="2400" dirty="0">
                <a:solidFill>
                  <a:schemeClr val="bg1"/>
                </a:solidFill>
                <a:latin typeface="Bebas Neue" panose="020B0606020202050201" pitchFamily="34" charset="0"/>
              </a:rPr>
              <a:t> met een bundel van </a:t>
            </a:r>
            <a:r>
              <a:rPr lang="nl-NL" sz="1000" dirty="0">
                <a:solidFill>
                  <a:schemeClr val="bg1"/>
                </a:solidFill>
                <a:latin typeface="Bebas Neue" panose="020B0606020202050201" pitchFamily="34" charset="0"/>
              </a:rPr>
              <a:t>(minstens)</a:t>
            </a:r>
            <a:r>
              <a:rPr lang="nl-NL" sz="2400" dirty="0">
                <a:solidFill>
                  <a:schemeClr val="bg1"/>
                </a:solidFill>
                <a:latin typeface="Bebas Neue" panose="020B0606020202050201" pitchFamily="34" charset="0"/>
              </a:rPr>
              <a:t> </a:t>
            </a:r>
            <a:r>
              <a:rPr lang="nl-NL" sz="2400" dirty="0">
                <a:solidFill>
                  <a:srgbClr val="00B0F0"/>
                </a:solidFill>
                <a:latin typeface="Bebas Neue" panose="020B0606020202050201" pitchFamily="34" charset="0"/>
              </a:rPr>
              <a:t>2 GB </a:t>
            </a:r>
            <a:r>
              <a:rPr lang="nl-NL" sz="2400" dirty="0">
                <a:solidFill>
                  <a:schemeClr val="bg1"/>
                </a:solidFill>
                <a:latin typeface="Bebas Neue" panose="020B0606020202050201" pitchFamily="34" charset="0"/>
              </a:rPr>
              <a:t>neemt</a:t>
            </a:r>
          </a:p>
        </p:txBody>
      </p:sp>
      <p:sp>
        <p:nvSpPr>
          <p:cNvPr id="17" name="Rechthoek 16"/>
          <p:cNvSpPr/>
          <p:nvPr/>
        </p:nvSpPr>
        <p:spPr>
          <a:xfrm>
            <a:off x="-6700" y="4653136"/>
            <a:ext cx="9150700" cy="860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CD04D1E1-B588-4165-AD96-C1A8C986B10A}"/>
              </a:ext>
            </a:extLst>
          </p:cNvPr>
          <p:cNvSpPr txBox="1"/>
          <p:nvPr/>
        </p:nvSpPr>
        <p:spPr>
          <a:xfrm>
            <a:off x="0" y="4653135"/>
            <a:ext cx="9150700" cy="830997"/>
          </a:xfrm>
          <a:prstGeom prst="rect">
            <a:avLst/>
          </a:prstGeom>
          <a:solidFill>
            <a:schemeClr val="tx1">
              <a:alpha val="80000"/>
            </a:schemeClr>
          </a:solidFill>
        </p:spPr>
        <p:txBody>
          <a:bodyPr wrap="square" rtlCol="0">
            <a:spAutoFit/>
          </a:bodyPr>
          <a:lstStyle/>
          <a:p>
            <a:pPr algn="ctr"/>
            <a:r>
              <a:rPr lang="nl-NL" sz="2400" dirty="0">
                <a:solidFill>
                  <a:schemeClr val="bg1"/>
                </a:solidFill>
                <a:latin typeface="Bebas Neue" panose="020B0606020202050201" pitchFamily="34" charset="0"/>
              </a:rPr>
              <a:t>Zoek de goedkoopste mogelijkheid om een </a:t>
            </a:r>
            <a:r>
              <a:rPr lang="nl-NL" sz="2400" dirty="0">
                <a:solidFill>
                  <a:srgbClr val="00B0F0"/>
                </a:solidFill>
                <a:latin typeface="Bebas Neue" panose="020B0606020202050201" pitchFamily="34" charset="0"/>
              </a:rPr>
              <a:t>gebruikte</a:t>
            </a:r>
            <a:r>
              <a:rPr lang="nl-NL" sz="2400" dirty="0">
                <a:solidFill>
                  <a:schemeClr val="bg1"/>
                </a:solidFill>
                <a:latin typeface="Bebas Neue" panose="020B0606020202050201" pitchFamily="34" charset="0"/>
              </a:rPr>
              <a:t> of </a:t>
            </a:r>
            <a:r>
              <a:rPr lang="nl-NL" sz="2400" dirty="0">
                <a:solidFill>
                  <a:srgbClr val="00B0F0"/>
                </a:solidFill>
                <a:latin typeface="Bebas Neue" panose="020B0606020202050201" pitchFamily="34" charset="0"/>
              </a:rPr>
              <a:t>refurbished</a:t>
            </a:r>
            <a:r>
              <a:rPr lang="nl-NL" sz="2400" dirty="0">
                <a:solidFill>
                  <a:schemeClr val="bg1"/>
                </a:solidFill>
                <a:latin typeface="Bebas Neue" panose="020B0606020202050201" pitchFamily="34" charset="0"/>
              </a:rPr>
              <a:t> </a:t>
            </a:r>
            <a:r>
              <a:rPr lang="nl-NL" sz="2400" dirty="0">
                <a:solidFill>
                  <a:srgbClr val="00B0F0"/>
                </a:solidFill>
                <a:latin typeface="Bebas Neue" panose="020B0606020202050201" pitchFamily="34" charset="0"/>
              </a:rPr>
              <a:t>i</a:t>
            </a:r>
            <a:r>
              <a:rPr lang="nl-NL" sz="2400" dirty="0">
                <a:solidFill>
                  <a:srgbClr val="FF3399"/>
                </a:solidFill>
                <a:latin typeface="Bebas Neue" panose="020B0606020202050201" pitchFamily="34" charset="0"/>
              </a:rPr>
              <a:t>Phone 11</a:t>
            </a:r>
            <a:r>
              <a:rPr lang="nl-NL" sz="2400" dirty="0">
                <a:solidFill>
                  <a:schemeClr val="bg1"/>
                </a:solidFill>
                <a:latin typeface="Bebas Neue" panose="020B0606020202050201" pitchFamily="34" charset="0"/>
              </a:rPr>
              <a:t> te kopen met een </a:t>
            </a:r>
            <a:r>
              <a:rPr lang="nl-NL" sz="2400" dirty="0">
                <a:solidFill>
                  <a:srgbClr val="00B0F0"/>
                </a:solidFill>
                <a:latin typeface="Bebas Neue" panose="020B0606020202050201" pitchFamily="34" charset="0"/>
              </a:rPr>
              <a:t>Sim-</a:t>
            </a:r>
            <a:r>
              <a:rPr lang="nl-NL" sz="2400" dirty="0" err="1">
                <a:solidFill>
                  <a:srgbClr val="00B0F0"/>
                </a:solidFill>
                <a:latin typeface="Bebas Neue" panose="020B0606020202050201" pitchFamily="34" charset="0"/>
              </a:rPr>
              <a:t>Only</a:t>
            </a:r>
            <a:r>
              <a:rPr lang="nl-NL" sz="2400" dirty="0">
                <a:solidFill>
                  <a:schemeClr val="bg1"/>
                </a:solidFill>
                <a:latin typeface="Bebas Neue" panose="020B0606020202050201" pitchFamily="34" charset="0"/>
              </a:rPr>
              <a:t> met een bundel van  </a:t>
            </a:r>
            <a:r>
              <a:rPr lang="nl-NL" sz="1000" dirty="0">
                <a:solidFill>
                  <a:schemeClr val="bg1"/>
                </a:solidFill>
                <a:latin typeface="Bebas Neue" panose="020B0606020202050201" pitchFamily="34" charset="0"/>
              </a:rPr>
              <a:t>(minstens)</a:t>
            </a:r>
            <a:r>
              <a:rPr lang="nl-NL" sz="2400" dirty="0">
                <a:solidFill>
                  <a:schemeClr val="bg1"/>
                </a:solidFill>
                <a:latin typeface="Bebas Neue" panose="020B0606020202050201" pitchFamily="34" charset="0"/>
              </a:rPr>
              <a:t> </a:t>
            </a:r>
            <a:r>
              <a:rPr lang="nl-NL" sz="2400" dirty="0">
                <a:solidFill>
                  <a:srgbClr val="00B0F0"/>
                </a:solidFill>
                <a:latin typeface="Bebas Neue" panose="020B0606020202050201" pitchFamily="34" charset="0"/>
              </a:rPr>
              <a:t>2 GB</a:t>
            </a:r>
            <a:r>
              <a:rPr lang="nl-NL" sz="2400" dirty="0">
                <a:solidFill>
                  <a:schemeClr val="bg1"/>
                </a:solidFill>
                <a:latin typeface="Bebas Neue" panose="020B0606020202050201" pitchFamily="34" charset="0"/>
              </a:rPr>
              <a:t>.</a:t>
            </a:r>
            <a:endParaRPr lang="nl-NL" sz="2400" dirty="0">
              <a:solidFill>
                <a:srgbClr val="00B0F0"/>
              </a:solidFill>
              <a:latin typeface="Bebas Neue" panose="020B0606020202050201" pitchFamily="34" charset="0"/>
            </a:endParaRPr>
          </a:p>
        </p:txBody>
      </p:sp>
    </p:spTree>
    <p:extLst>
      <p:ext uri="{BB962C8B-B14F-4D97-AF65-F5344CB8AC3E}">
        <p14:creationId xmlns:p14="http://schemas.microsoft.com/office/powerpoint/2010/main" val="9948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kaart&#10;&#10;Automatisch gegenereerde beschrijving">
            <a:extLst>
              <a:ext uri="{FF2B5EF4-FFF2-40B4-BE49-F238E27FC236}">
                <a16:creationId xmlns:a16="http://schemas.microsoft.com/office/drawing/2014/main" id="{D680D09C-3EA5-4ACD-9621-B6B5587EA1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pic>
        <p:nvPicPr>
          <p:cNvPr id="2050" name="Picture 2" descr="bol.com | Apple iPhone 7 - 128GB - Zilver | Apple iphone, Iphone, Iphone 8">
            <a:extLst>
              <a:ext uri="{FF2B5EF4-FFF2-40B4-BE49-F238E27FC236}">
                <a16:creationId xmlns:a16="http://schemas.microsoft.com/office/drawing/2014/main" id="{7679D6CE-EF50-40A9-8805-45FCAB66E8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048" y="147801"/>
            <a:ext cx="3429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FC305566-D301-41BA-B531-3A434DDEF648}"/>
              </a:ext>
            </a:extLst>
          </p:cNvPr>
          <p:cNvSpPr/>
          <p:nvPr/>
        </p:nvSpPr>
        <p:spPr>
          <a:xfrm>
            <a:off x="0" y="73901"/>
            <a:ext cx="91166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latin typeface="Bebas Neue" panose="020B0606020202050201" pitchFamily="34" charset="0"/>
            </a:endParaRPr>
          </a:p>
        </p:txBody>
      </p:sp>
      <p:sp>
        <p:nvSpPr>
          <p:cNvPr id="8" name="Rechthoek 7">
            <a:extLst>
              <a:ext uri="{FF2B5EF4-FFF2-40B4-BE49-F238E27FC236}">
                <a16:creationId xmlns:a16="http://schemas.microsoft.com/office/drawing/2014/main" id="{AEAEC821-66E8-4FDF-8203-009003768CC8}"/>
              </a:ext>
            </a:extLst>
          </p:cNvPr>
          <p:cNvSpPr>
            <a:spLocks noChangeArrowheads="1"/>
          </p:cNvSpPr>
          <p:nvPr/>
        </p:nvSpPr>
        <p:spPr bwMode="auto">
          <a:xfrm>
            <a:off x="0" y="147801"/>
            <a:ext cx="9143999" cy="646331"/>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defRPr/>
            </a:pPr>
            <a:r>
              <a:rPr lang="nl-NL" altLang="nl-NL" sz="3600" dirty="0">
                <a:solidFill>
                  <a:schemeClr val="bg1"/>
                </a:solidFill>
                <a:latin typeface="Bebas Neue" panose="020B0606020202050201" pitchFamily="34" charset="0"/>
                <a:ea typeface="Geneva"/>
                <a:cs typeface="Gisha" pitchFamily="34" charset="-79"/>
              </a:rPr>
              <a:t>	</a:t>
            </a:r>
            <a:r>
              <a:rPr lang="nl-NL" altLang="nl-NL" sz="3600" b="1" dirty="0">
                <a:solidFill>
                  <a:schemeClr val="bg1"/>
                </a:solidFill>
                <a:latin typeface="Bebas Neue" panose="020B0606020202050201" pitchFamily="34" charset="0"/>
                <a:ea typeface="Geneva"/>
                <a:cs typeface="Gisha" pitchFamily="34" charset="-79"/>
              </a:rPr>
              <a:t>9. 	Kiezen</a:t>
            </a:r>
            <a:r>
              <a:rPr lang="nl-NL" altLang="nl-NL" sz="3600" b="1" dirty="0">
                <a:solidFill>
                  <a:srgbClr val="FF3399"/>
                </a:solidFill>
                <a:latin typeface="Bebas Neue" panose="020B0606020202050201" pitchFamily="34" charset="0"/>
                <a:ea typeface="Geneva"/>
                <a:cs typeface="Gisha" pitchFamily="34" charset="-79"/>
              </a:rPr>
              <a:t>!</a:t>
            </a:r>
          </a:p>
        </p:txBody>
      </p:sp>
      <p:sp>
        <p:nvSpPr>
          <p:cNvPr id="11" name="Rechthoek 10"/>
          <p:cNvSpPr/>
          <p:nvPr/>
        </p:nvSpPr>
        <p:spPr>
          <a:xfrm>
            <a:off x="-14604" y="3853746"/>
            <a:ext cx="9150700" cy="871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5">
            <a:extLst>
              <a:ext uri="{FF2B5EF4-FFF2-40B4-BE49-F238E27FC236}">
                <a16:creationId xmlns:a16="http://schemas.microsoft.com/office/drawing/2014/main" id="{32FC02DD-2233-48A9-9DA3-F747CBA1D37D}"/>
              </a:ext>
            </a:extLst>
          </p:cNvPr>
          <p:cNvSpPr>
            <a:spLocks noChangeArrowheads="1"/>
          </p:cNvSpPr>
          <p:nvPr/>
        </p:nvSpPr>
        <p:spPr bwMode="auto">
          <a:xfrm>
            <a:off x="290766" y="3866099"/>
            <a:ext cx="8499159" cy="830997"/>
          </a:xfrm>
          <a:prstGeom prst="rect">
            <a:avLst/>
          </a:prstGeom>
          <a:solidFill>
            <a:schemeClr val="tx1">
              <a:alpha val="80000"/>
            </a:schemeClr>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None/>
              <a:defRPr/>
            </a:pPr>
            <a:r>
              <a:rPr lang="nl-NL" altLang="nl-NL" sz="2400" dirty="0">
                <a:solidFill>
                  <a:schemeClr val="bg1"/>
                </a:solidFill>
                <a:latin typeface="Bebas Neue" panose="020B0606020202050201" pitchFamily="34" charset="0"/>
                <a:ea typeface="Geneva"/>
                <a:cs typeface="Gisha" pitchFamily="34" charset="-79"/>
              </a:rPr>
              <a:t>Na al dit uitzoekwerk: </a:t>
            </a:r>
          </a:p>
          <a:p>
            <a:pPr eaLnBrk="1" hangingPunct="1">
              <a:buNone/>
              <a:defRPr/>
            </a:pPr>
            <a:r>
              <a:rPr lang="nl-NL" altLang="nl-NL" sz="2400" dirty="0">
                <a:solidFill>
                  <a:schemeClr val="bg1"/>
                </a:solidFill>
                <a:latin typeface="Bebas Neue" panose="020B0606020202050201" pitchFamily="34" charset="0"/>
                <a:ea typeface="Geneva"/>
                <a:cs typeface="Gisha" pitchFamily="34" charset="-79"/>
              </a:rPr>
              <a:t>Welke van de 3 mogelijkheden kies jij? En waarom</a:t>
            </a:r>
            <a:r>
              <a:rPr lang="nl-NL" altLang="nl-NL" sz="2400" b="1" dirty="0">
                <a:solidFill>
                  <a:schemeClr val="bg1"/>
                </a:solidFill>
                <a:latin typeface="Bebas Neue" panose="020B0606020202050201" pitchFamily="34" charset="0"/>
                <a:ea typeface="Geneva"/>
                <a:cs typeface="Gisha" pitchFamily="34" charset="-79"/>
              </a:rPr>
              <a:t>?</a:t>
            </a:r>
          </a:p>
        </p:txBody>
      </p:sp>
    </p:spTree>
    <p:extLst>
      <p:ext uri="{BB962C8B-B14F-4D97-AF65-F5344CB8AC3E}">
        <p14:creationId xmlns:p14="http://schemas.microsoft.com/office/powerpoint/2010/main" val="1409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kaart&#10;&#10;Automatisch gegenereerde beschrijving">
            <a:extLst>
              <a:ext uri="{FF2B5EF4-FFF2-40B4-BE49-F238E27FC236}">
                <a16:creationId xmlns:a16="http://schemas.microsoft.com/office/drawing/2014/main" id="{1A1D02B2-4B34-416C-94D7-20A556DC52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377"/>
          <a:stretch/>
        </p:blipFill>
        <p:spPr>
          <a:xfrm>
            <a:off x="8728" y="0"/>
            <a:ext cx="5015392" cy="6876592"/>
          </a:xfrm>
          <a:prstGeom prst="rect">
            <a:avLst/>
          </a:prstGeom>
        </p:spPr>
      </p:pic>
      <p:sp>
        <p:nvSpPr>
          <p:cNvPr id="8" name="Rechthoek 5">
            <a:extLst>
              <a:ext uri="{FF2B5EF4-FFF2-40B4-BE49-F238E27FC236}">
                <a16:creationId xmlns:a16="http://schemas.microsoft.com/office/drawing/2014/main" id="{BDC3E31B-70DD-46C9-B147-81F8852734A8}"/>
              </a:ext>
            </a:extLst>
          </p:cNvPr>
          <p:cNvSpPr>
            <a:spLocks noChangeArrowheads="1"/>
          </p:cNvSpPr>
          <p:nvPr/>
        </p:nvSpPr>
        <p:spPr bwMode="auto">
          <a:xfrm>
            <a:off x="0" y="2420888"/>
            <a:ext cx="5156383" cy="523220"/>
          </a:xfrm>
          <a:prstGeom prst="rect">
            <a:avLst/>
          </a:prstGeom>
          <a:solidFill>
            <a:schemeClr val="tx1"/>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None/>
              <a:defRPr/>
            </a:pPr>
            <a:r>
              <a:rPr lang="nl-NL" altLang="nl-NL" sz="2800" dirty="0">
                <a:solidFill>
                  <a:schemeClr val="bg1"/>
                </a:solidFill>
                <a:latin typeface="Bebas Neue" panose="020B0606020202050201" pitchFamily="34" charset="0"/>
                <a:ea typeface="Geneva"/>
                <a:cs typeface="Gisha" pitchFamily="34" charset="-79"/>
              </a:rPr>
              <a:t>	Stap 1: Ga naar Ment</a:t>
            </a:r>
            <a:r>
              <a:rPr lang="nl-NL" altLang="nl-NL" sz="2800" dirty="0">
                <a:solidFill>
                  <a:srgbClr val="FF3399"/>
                </a:solidFill>
                <a:latin typeface="Bebas Neue" panose="020B0606020202050201" pitchFamily="34" charset="0"/>
                <a:ea typeface="Geneva"/>
                <a:cs typeface="Gisha" pitchFamily="34" charset="-79"/>
              </a:rPr>
              <a:t>i</a:t>
            </a:r>
            <a:r>
              <a:rPr lang="nl-NL" altLang="nl-NL" sz="2800" dirty="0">
                <a:solidFill>
                  <a:schemeClr val="bg1"/>
                </a:solidFill>
                <a:latin typeface="Bebas Neue" panose="020B0606020202050201" pitchFamily="34" charset="0"/>
                <a:ea typeface="Geneva"/>
                <a:cs typeface="Gisha" pitchFamily="34" charset="-79"/>
              </a:rPr>
              <a:t>.com</a:t>
            </a:r>
          </a:p>
        </p:txBody>
      </p:sp>
      <p:sp>
        <p:nvSpPr>
          <p:cNvPr id="12" name="Rechthoek 5">
            <a:extLst>
              <a:ext uri="{FF2B5EF4-FFF2-40B4-BE49-F238E27FC236}">
                <a16:creationId xmlns:a16="http://schemas.microsoft.com/office/drawing/2014/main" id="{133C31B9-6040-428C-9798-7015B37D60E0}"/>
              </a:ext>
            </a:extLst>
          </p:cNvPr>
          <p:cNvSpPr>
            <a:spLocks noChangeArrowheads="1"/>
          </p:cNvSpPr>
          <p:nvPr/>
        </p:nvSpPr>
        <p:spPr bwMode="auto">
          <a:xfrm>
            <a:off x="0" y="3697868"/>
            <a:ext cx="5220072" cy="523220"/>
          </a:xfrm>
          <a:prstGeom prst="rect">
            <a:avLst/>
          </a:prstGeom>
          <a:solidFill>
            <a:schemeClr val="tx1"/>
          </a:solid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None/>
              <a:defRPr/>
            </a:pPr>
            <a:r>
              <a:rPr lang="nl-NL" altLang="nl-NL" sz="2400" b="1" dirty="0">
                <a:solidFill>
                  <a:schemeClr val="bg1"/>
                </a:solidFill>
                <a:latin typeface="Bebas Neue" panose="020B0606020202050201" pitchFamily="34" charset="0"/>
                <a:ea typeface="Geneva"/>
                <a:cs typeface="Gisha" pitchFamily="34" charset="-79"/>
              </a:rPr>
              <a:t>	</a:t>
            </a:r>
            <a:r>
              <a:rPr lang="nl-NL" altLang="nl-NL" sz="2800" dirty="0">
                <a:solidFill>
                  <a:schemeClr val="bg1"/>
                </a:solidFill>
                <a:latin typeface="Bebas Neue" panose="020B0606020202050201" pitchFamily="34" charset="0"/>
                <a:ea typeface="Geneva"/>
                <a:cs typeface="Gisha" pitchFamily="34" charset="-79"/>
              </a:rPr>
              <a:t>Stap 2: Vul de code </a:t>
            </a:r>
            <a:r>
              <a:rPr lang="nl-NL" altLang="nl-NL" sz="2800" dirty="0" smtClean="0">
                <a:solidFill>
                  <a:schemeClr val="bg1"/>
                </a:solidFill>
                <a:latin typeface="Bebas Neue" panose="020B0606020202050201" pitchFamily="34" charset="0"/>
                <a:ea typeface="Geneva"/>
                <a:cs typeface="Gisha" pitchFamily="34" charset="-79"/>
              </a:rPr>
              <a:t>in ……</a:t>
            </a:r>
            <a:endParaRPr lang="nl-NL" altLang="nl-NL" sz="2800" dirty="0">
              <a:solidFill>
                <a:schemeClr val="bg1"/>
              </a:solidFill>
              <a:latin typeface="Bebas Neue" panose="020B0606020202050201" pitchFamily="34" charset="0"/>
              <a:ea typeface="Geneva"/>
              <a:cs typeface="Gisha" pitchFamily="34" charset="-79"/>
            </a:endParaRPr>
          </a:p>
        </p:txBody>
      </p:sp>
      <p:sp>
        <p:nvSpPr>
          <p:cNvPr id="13" name="Tekstvak 12"/>
          <p:cNvSpPr txBox="1"/>
          <p:nvPr/>
        </p:nvSpPr>
        <p:spPr>
          <a:xfrm>
            <a:off x="-1" y="303601"/>
            <a:ext cx="9107487" cy="646331"/>
          </a:xfrm>
          <a:prstGeom prst="rect">
            <a:avLst/>
          </a:prstGeom>
          <a:solidFill>
            <a:schemeClr val="tx1"/>
          </a:solidFill>
        </p:spPr>
        <p:txBody>
          <a:bodyPr wrap="square" rtlCol="0">
            <a:spAutoFit/>
          </a:bodyPr>
          <a:lstStyle/>
          <a:p>
            <a:r>
              <a:rPr lang="nl-NL" sz="3600" b="1" dirty="0">
                <a:solidFill>
                  <a:schemeClr val="bg1"/>
                </a:solidFill>
                <a:latin typeface="Bebas Neue" panose="020B0606020202050201"/>
              </a:rPr>
              <a:t>	10. 	Ment</a:t>
            </a:r>
            <a:r>
              <a:rPr lang="nl-NL" sz="3600" b="1" dirty="0">
                <a:solidFill>
                  <a:srgbClr val="00B0F0"/>
                </a:solidFill>
                <a:latin typeface="Bebas Neue" panose="020B0606020202050201"/>
              </a:rPr>
              <a:t>i</a:t>
            </a:r>
            <a:r>
              <a:rPr lang="nl-NL" sz="3600" b="1" dirty="0">
                <a:solidFill>
                  <a:schemeClr val="bg1"/>
                </a:solidFill>
                <a:latin typeface="Bebas Neue" panose="020B0606020202050201"/>
              </a:rPr>
              <a:t>meter</a:t>
            </a:r>
          </a:p>
        </p:txBody>
      </p:sp>
      <p:sp>
        <p:nvSpPr>
          <p:cNvPr id="2" name="Tekstvak 1"/>
          <p:cNvSpPr txBox="1"/>
          <p:nvPr/>
        </p:nvSpPr>
        <p:spPr>
          <a:xfrm>
            <a:off x="5228077" y="708367"/>
            <a:ext cx="3744416" cy="5447645"/>
          </a:xfrm>
          <a:prstGeom prst="rect">
            <a:avLst/>
          </a:prstGeom>
          <a:noFill/>
          <a:ln>
            <a:noFill/>
          </a:ln>
        </p:spPr>
        <p:txBody>
          <a:bodyPr wrap="square" rtlCol="0">
            <a:spAutoFit/>
          </a:bodyPr>
          <a:lstStyle/>
          <a:p>
            <a:pPr>
              <a:spcBef>
                <a:spcPct val="0"/>
              </a:spcBef>
              <a:defRPr/>
            </a:pPr>
            <a:r>
              <a:rPr lang="nl-NL" sz="2800" dirty="0">
                <a:solidFill>
                  <a:schemeClr val="bg1"/>
                </a:solidFill>
                <a:latin typeface="Bebas Neue" panose="020B0606020202050201"/>
              </a:rPr>
              <a:t>Waar ga jij naartoe als je moeilijkheden </a:t>
            </a:r>
            <a:r>
              <a:rPr lang="nl-NL" sz="1400" dirty="0">
                <a:solidFill>
                  <a:schemeClr val="bg1"/>
                </a:solidFill>
                <a:latin typeface="Bebas Neue" panose="020B0606020202050201"/>
              </a:rPr>
              <a:t>(of vragen) </a:t>
            </a:r>
            <a:r>
              <a:rPr lang="nl-NL" sz="2800" dirty="0">
                <a:solidFill>
                  <a:schemeClr val="bg1"/>
                </a:solidFill>
                <a:latin typeface="Bebas Neue" panose="020B0606020202050201"/>
              </a:rPr>
              <a:t>hebt over geld?</a:t>
            </a:r>
          </a:p>
          <a:p>
            <a:pPr>
              <a:spcBef>
                <a:spcPct val="0"/>
              </a:spcBef>
              <a:defRPr/>
            </a:pPr>
            <a:endParaRPr lang="nl-NL" sz="2800" dirty="0">
              <a:solidFill>
                <a:schemeClr val="bg1"/>
              </a:solidFill>
              <a:latin typeface="Bebas Neue" panose="020B0606020202050201"/>
            </a:endParaRPr>
          </a:p>
          <a:p>
            <a:pPr marL="342900" indent="-342900">
              <a:spcBef>
                <a:spcPct val="0"/>
              </a:spcBef>
              <a:buFont typeface="Wingdings" panose="05000000000000000000" pitchFamily="2" charset="2"/>
              <a:buChar char="q"/>
              <a:defRPr/>
            </a:pPr>
            <a:r>
              <a:rPr lang="nl-NL" sz="2000" dirty="0">
                <a:solidFill>
                  <a:schemeClr val="bg1"/>
                </a:solidFill>
                <a:latin typeface="Bebas Neue" panose="020B0606020202050201"/>
              </a:rPr>
              <a:t>m</a:t>
            </a:r>
            <a:r>
              <a:rPr lang="nl-NL" altLang="nl-NL" sz="2000" dirty="0">
                <a:solidFill>
                  <a:schemeClr val="bg1"/>
                </a:solidFill>
                <a:latin typeface="Bebas Neue" panose="020B0606020202050201"/>
                <a:ea typeface="Geneva"/>
                <a:cs typeface="Gisha" pitchFamily="34" charset="-79"/>
              </a:rPr>
              <a:t>ijn beste vriend/ vriendin</a:t>
            </a:r>
          </a:p>
          <a:p>
            <a:pPr marL="342900" indent="-342900">
              <a:spcBef>
                <a:spcPct val="0"/>
              </a:spcBef>
              <a:buFont typeface="Wingdings" panose="05000000000000000000" pitchFamily="2" charset="2"/>
              <a:buChar char="q"/>
              <a:defRPr/>
            </a:pPr>
            <a:r>
              <a:rPr lang="nl-NL" sz="2000" dirty="0" smtClean="0">
                <a:solidFill>
                  <a:schemeClr val="bg1"/>
                </a:solidFill>
                <a:latin typeface="Bebas Neue" panose="020B0606020202050201"/>
                <a:cs typeface="Gisha" pitchFamily="34" charset="-79"/>
              </a:rPr>
              <a:t>Mijn m</a:t>
            </a:r>
            <a:r>
              <a:rPr lang="nl-NL" altLang="nl-NL" sz="2000" dirty="0" smtClean="0">
                <a:solidFill>
                  <a:schemeClr val="bg1"/>
                </a:solidFill>
                <a:latin typeface="Bebas Neue" panose="020B0606020202050201"/>
                <a:ea typeface="Geneva"/>
                <a:cs typeface="Gisha" pitchFamily="34" charset="-79"/>
              </a:rPr>
              <a:t>oeder of </a:t>
            </a:r>
            <a:r>
              <a:rPr lang="nl-NL" sz="2000" dirty="0" smtClean="0">
                <a:solidFill>
                  <a:schemeClr val="bg1"/>
                </a:solidFill>
                <a:latin typeface="Bebas Neue" panose="020B0606020202050201"/>
                <a:cs typeface="Gisha" pitchFamily="34" charset="-79"/>
              </a:rPr>
              <a:t>m</a:t>
            </a:r>
            <a:r>
              <a:rPr lang="nl-NL" altLang="nl-NL" sz="2000" dirty="0" smtClean="0">
                <a:solidFill>
                  <a:schemeClr val="bg1"/>
                </a:solidFill>
                <a:latin typeface="Bebas Neue" panose="020B0606020202050201"/>
                <a:ea typeface="Geneva"/>
                <a:cs typeface="Gisha" pitchFamily="34" charset="-79"/>
              </a:rPr>
              <a:t>ijn </a:t>
            </a:r>
            <a:r>
              <a:rPr lang="nl-NL" altLang="nl-NL" sz="2000" dirty="0">
                <a:solidFill>
                  <a:schemeClr val="bg1"/>
                </a:solidFill>
                <a:latin typeface="Bebas Neue" panose="020B0606020202050201"/>
                <a:ea typeface="Geneva"/>
                <a:cs typeface="Gisha" pitchFamily="34" charset="-79"/>
              </a:rPr>
              <a:t>vader </a:t>
            </a:r>
          </a:p>
          <a:p>
            <a:pPr marL="342900" indent="-342900">
              <a:spcBef>
                <a:spcPct val="0"/>
              </a:spcBef>
              <a:buFont typeface="Wingdings" panose="05000000000000000000" pitchFamily="2" charset="2"/>
              <a:buChar char="q"/>
              <a:defRPr/>
            </a:pPr>
            <a:r>
              <a:rPr lang="nl-NL" sz="2000" dirty="0">
                <a:solidFill>
                  <a:schemeClr val="bg1"/>
                </a:solidFill>
                <a:latin typeface="Bebas Neue" panose="020B0606020202050201"/>
                <a:cs typeface="Gisha" pitchFamily="34" charset="-79"/>
              </a:rPr>
              <a:t>m</a:t>
            </a:r>
            <a:r>
              <a:rPr lang="nl-NL" altLang="nl-NL" sz="2000" dirty="0">
                <a:solidFill>
                  <a:schemeClr val="bg1"/>
                </a:solidFill>
                <a:latin typeface="Bebas Neue" panose="020B0606020202050201"/>
                <a:ea typeface="Geneva"/>
                <a:cs typeface="Gisha" pitchFamily="34" charset="-79"/>
              </a:rPr>
              <a:t>ijn broer of zus</a:t>
            </a:r>
          </a:p>
          <a:p>
            <a:pPr marL="342900" indent="-342900">
              <a:spcBef>
                <a:spcPct val="0"/>
              </a:spcBef>
              <a:buFont typeface="Wingdings" panose="05000000000000000000" pitchFamily="2" charset="2"/>
              <a:buChar char="q"/>
              <a:defRPr/>
            </a:pPr>
            <a:r>
              <a:rPr lang="nl-NL" sz="2000" dirty="0">
                <a:solidFill>
                  <a:schemeClr val="bg1"/>
                </a:solidFill>
                <a:latin typeface="Bebas Neue" panose="020B0606020202050201"/>
                <a:cs typeface="Gisha" pitchFamily="34" charset="-79"/>
              </a:rPr>
              <a:t>d</a:t>
            </a:r>
            <a:r>
              <a:rPr lang="nl-NL" altLang="nl-NL" sz="2000" dirty="0">
                <a:solidFill>
                  <a:schemeClr val="bg1"/>
                </a:solidFill>
                <a:latin typeface="Bebas Neue" panose="020B0606020202050201"/>
                <a:ea typeface="Geneva"/>
                <a:cs typeface="Gisha" pitchFamily="34" charset="-79"/>
              </a:rPr>
              <a:t>e buren</a:t>
            </a:r>
          </a:p>
          <a:p>
            <a:pPr marL="342900" indent="-342900">
              <a:spcBef>
                <a:spcPct val="0"/>
              </a:spcBef>
              <a:buFont typeface="Wingdings" panose="05000000000000000000" pitchFamily="2" charset="2"/>
              <a:buChar char="q"/>
              <a:defRPr/>
            </a:pPr>
            <a:r>
              <a:rPr lang="nl-NL" sz="2000" dirty="0">
                <a:solidFill>
                  <a:schemeClr val="bg1"/>
                </a:solidFill>
                <a:latin typeface="Bebas Neue" panose="020B0606020202050201"/>
                <a:cs typeface="Gisha" pitchFamily="34" charset="-79"/>
              </a:rPr>
              <a:t>d</a:t>
            </a:r>
            <a:r>
              <a:rPr lang="nl-NL" sz="2000" dirty="0" smtClean="0">
                <a:solidFill>
                  <a:schemeClr val="bg1"/>
                </a:solidFill>
                <a:latin typeface="Bebas Neue" panose="020B0606020202050201"/>
                <a:cs typeface="Gisha" pitchFamily="34" charset="-79"/>
              </a:rPr>
              <a:t>e politie</a:t>
            </a:r>
            <a:endParaRPr lang="nl-NL" altLang="nl-NL" sz="2000" dirty="0">
              <a:solidFill>
                <a:schemeClr val="bg1"/>
              </a:solidFill>
              <a:latin typeface="Bebas Neue" panose="020B0606020202050201"/>
              <a:ea typeface="Geneva"/>
              <a:cs typeface="Gisha" pitchFamily="34" charset="-79"/>
            </a:endParaRPr>
          </a:p>
          <a:p>
            <a:pPr marL="342900" indent="-342900">
              <a:spcBef>
                <a:spcPct val="0"/>
              </a:spcBef>
              <a:buFont typeface="Wingdings" panose="05000000000000000000" pitchFamily="2" charset="2"/>
              <a:buChar char="q"/>
              <a:defRPr/>
            </a:pPr>
            <a:r>
              <a:rPr lang="nl-NL" sz="2000" dirty="0">
                <a:solidFill>
                  <a:schemeClr val="bg1"/>
                </a:solidFill>
                <a:latin typeface="Bebas Neue" panose="020B0606020202050201"/>
                <a:cs typeface="Gisha" pitchFamily="34" charset="-79"/>
              </a:rPr>
              <a:t>d</a:t>
            </a:r>
            <a:r>
              <a:rPr lang="nl-NL" altLang="nl-NL" sz="2000" dirty="0">
                <a:solidFill>
                  <a:schemeClr val="bg1"/>
                </a:solidFill>
                <a:latin typeface="Bebas Neue" panose="020B0606020202050201"/>
                <a:ea typeface="Geneva"/>
                <a:cs typeface="Gisha" pitchFamily="34" charset="-79"/>
              </a:rPr>
              <a:t>e </a:t>
            </a:r>
            <a:r>
              <a:rPr lang="nl-NL" altLang="nl-NL" sz="2000" dirty="0" smtClean="0">
                <a:solidFill>
                  <a:schemeClr val="bg1"/>
                </a:solidFill>
                <a:latin typeface="Bebas Neue" panose="020B0606020202050201"/>
                <a:ea typeface="Geneva"/>
                <a:cs typeface="Gisha" pitchFamily="34" charset="-79"/>
              </a:rPr>
              <a:t>jongerenwerker</a:t>
            </a:r>
            <a:endParaRPr lang="nl-NL" altLang="nl-NL" sz="2000" dirty="0">
              <a:solidFill>
                <a:schemeClr val="bg1"/>
              </a:solidFill>
              <a:latin typeface="Bebas Neue" panose="020B0606020202050201"/>
              <a:ea typeface="Geneva"/>
              <a:cs typeface="Gisha" pitchFamily="34" charset="-79"/>
            </a:endParaRPr>
          </a:p>
          <a:p>
            <a:pPr marL="342900" indent="-342900">
              <a:spcBef>
                <a:spcPct val="0"/>
              </a:spcBef>
              <a:buFont typeface="Wingdings" panose="05000000000000000000" pitchFamily="2" charset="2"/>
              <a:buChar char="q"/>
              <a:defRPr/>
            </a:pPr>
            <a:r>
              <a:rPr lang="nl-NL" altLang="nl-NL" sz="2000" dirty="0">
                <a:solidFill>
                  <a:schemeClr val="bg1"/>
                </a:solidFill>
                <a:latin typeface="Bebas Neue" panose="020B0606020202050201"/>
                <a:ea typeface="Geneva"/>
                <a:cs typeface="Gisha" pitchFamily="34" charset="-79"/>
              </a:rPr>
              <a:t>Iemand anders…</a:t>
            </a:r>
          </a:p>
          <a:p>
            <a:pPr marL="342900" indent="-342900">
              <a:spcBef>
                <a:spcPct val="0"/>
              </a:spcBef>
              <a:buFont typeface="Wingdings" panose="05000000000000000000" pitchFamily="2" charset="2"/>
              <a:buChar char="q"/>
              <a:defRPr/>
            </a:pPr>
            <a:r>
              <a:rPr lang="nl-NL" sz="2000" dirty="0">
                <a:solidFill>
                  <a:schemeClr val="bg1"/>
                </a:solidFill>
                <a:latin typeface="Bebas Neue" panose="020B0606020202050201"/>
              </a:rPr>
              <a:t>n</a:t>
            </a:r>
            <a:r>
              <a:rPr lang="nl-NL" altLang="nl-NL" sz="2000" dirty="0">
                <a:solidFill>
                  <a:schemeClr val="bg1"/>
                </a:solidFill>
                <a:latin typeface="Bebas Neue" panose="020B0606020202050201"/>
                <a:ea typeface="Geneva"/>
                <a:cs typeface="Gisha" pitchFamily="34" charset="-79"/>
              </a:rPr>
              <a:t>iemand</a:t>
            </a:r>
          </a:p>
          <a:p>
            <a:pPr>
              <a:spcBef>
                <a:spcPct val="0"/>
              </a:spcBef>
              <a:defRPr/>
            </a:pPr>
            <a:endParaRPr lang="nl-NL" altLang="nl-NL" sz="2000" b="1" dirty="0">
              <a:solidFill>
                <a:schemeClr val="bg1"/>
              </a:solidFill>
              <a:latin typeface="Product Sans" panose="020B0403030502040203" pitchFamily="34" charset="0"/>
              <a:ea typeface="Geneva"/>
              <a:cs typeface="Gisha" pitchFamily="34" charset="-79"/>
            </a:endParaRPr>
          </a:p>
          <a:p>
            <a:pPr>
              <a:spcBef>
                <a:spcPct val="0"/>
              </a:spcBef>
              <a:defRPr/>
            </a:pPr>
            <a:r>
              <a:rPr lang="nl-NL" altLang="nl-NL" sz="2800" dirty="0">
                <a:solidFill>
                  <a:schemeClr val="bg1"/>
                </a:solidFill>
                <a:latin typeface="Bebas Neue" panose="020B0606020202050201"/>
                <a:ea typeface="Geneva"/>
                <a:cs typeface="Gisha" pitchFamily="34" charset="-79"/>
              </a:rPr>
              <a:t>Je mag maximaal 2 antwoorden geven</a:t>
            </a:r>
          </a:p>
        </p:txBody>
      </p:sp>
    </p:spTree>
    <p:extLst>
      <p:ext uri="{BB962C8B-B14F-4D97-AF65-F5344CB8AC3E}">
        <p14:creationId xmlns:p14="http://schemas.microsoft.com/office/powerpoint/2010/main" val="1161216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a:extLst>
              <a:ext uri="{28A0092B-C50C-407E-A947-70E740481C1C}">
                <a14:useLocalDpi xmlns:a14="http://schemas.microsoft.com/office/drawing/2010/main" val="0"/>
              </a:ext>
            </a:extLst>
          </a:blip>
          <a:srcRect l="71263" r="-1"/>
          <a:stretch/>
        </p:blipFill>
        <p:spPr>
          <a:xfrm>
            <a:off x="6156178" y="44626"/>
            <a:ext cx="2912071" cy="6734385"/>
          </a:xfrm>
          <a:prstGeom prst="rect">
            <a:avLst/>
          </a:prstGeom>
        </p:spPr>
      </p:pic>
      <p:pic>
        <p:nvPicPr>
          <p:cNvPr id="10" name="Afbeelding 9" descr="Afbeelding met kaart&#10;&#10;Automatisch gegenereerde beschrijving">
            <a:extLst>
              <a:ext uri="{FF2B5EF4-FFF2-40B4-BE49-F238E27FC236}">
                <a16:creationId xmlns:a16="http://schemas.microsoft.com/office/drawing/2014/main" id="{C2CABFC4-C4F3-40F6-ACFF-A58426E278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5" t="-74" r="-1144" b="74"/>
          <a:stretch/>
        </p:blipFill>
        <p:spPr>
          <a:xfrm>
            <a:off x="-252536" y="0"/>
            <a:ext cx="10657183" cy="6858000"/>
          </a:xfrm>
          <a:prstGeom prst="rect">
            <a:avLst/>
          </a:prstGeom>
        </p:spPr>
      </p:pic>
      <p:sp>
        <p:nvSpPr>
          <p:cNvPr id="6" name="Tekstvak 5"/>
          <p:cNvSpPr txBox="1"/>
          <p:nvPr/>
        </p:nvSpPr>
        <p:spPr>
          <a:xfrm>
            <a:off x="-1" y="303601"/>
            <a:ext cx="10260633" cy="646331"/>
          </a:xfrm>
          <a:prstGeom prst="rect">
            <a:avLst/>
          </a:prstGeom>
          <a:solidFill>
            <a:schemeClr val="tx1"/>
          </a:solidFill>
        </p:spPr>
        <p:txBody>
          <a:bodyPr wrap="square" rtlCol="0">
            <a:spAutoFit/>
          </a:bodyPr>
          <a:lstStyle/>
          <a:p>
            <a:r>
              <a:rPr lang="nl-NL" sz="3600" b="1" dirty="0">
                <a:solidFill>
                  <a:schemeClr val="bg1"/>
                </a:solidFill>
                <a:latin typeface="Bebas Neue" panose="020B0606020202050201"/>
              </a:rPr>
              <a:t>	12. 	Opbrengsten &amp; Kosten …..</a:t>
            </a:r>
          </a:p>
        </p:txBody>
      </p:sp>
      <p:sp>
        <p:nvSpPr>
          <p:cNvPr id="7" name="Rechthoek 6"/>
          <p:cNvSpPr/>
          <p:nvPr/>
        </p:nvSpPr>
        <p:spPr>
          <a:xfrm>
            <a:off x="-14604" y="2348880"/>
            <a:ext cx="10275236" cy="2880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282771" y="2420888"/>
            <a:ext cx="9586568" cy="2677656"/>
          </a:xfrm>
          <a:prstGeom prst="rect">
            <a:avLst/>
          </a:prstGeom>
          <a:solidFill>
            <a:schemeClr val="tx1">
              <a:alpha val="80000"/>
            </a:schemeClr>
          </a:solidFill>
        </p:spPr>
        <p:txBody>
          <a:bodyPr wrap="square" rtlCol="0">
            <a:spAutoFit/>
          </a:bodyPr>
          <a:lstStyle/>
          <a:p>
            <a:pPr marL="800100" lvl="1" indent="-342900">
              <a:buFont typeface="Arial" panose="020B0604020202020204" pitchFamily="34" charset="0"/>
              <a:buChar char="•"/>
            </a:pPr>
            <a:r>
              <a:rPr lang="nl-NL" sz="2400" dirty="0">
                <a:solidFill>
                  <a:schemeClr val="bg1"/>
                </a:solidFill>
                <a:latin typeface="Bebas Neue" panose="020B0606020202050201" pitchFamily="34" charset="0"/>
              </a:rPr>
              <a:t>Dit is veel uitzoekwerk.</a:t>
            </a:r>
          </a:p>
          <a:p>
            <a:pPr marL="800100" lvl="1" indent="-342900">
              <a:buFont typeface="Arial" panose="020B0604020202020204" pitchFamily="34" charset="0"/>
              <a:buChar char="•"/>
            </a:pPr>
            <a:r>
              <a:rPr lang="nl-NL" sz="2400" dirty="0">
                <a:solidFill>
                  <a:schemeClr val="bg1"/>
                </a:solidFill>
                <a:latin typeface="Bebas Neue" panose="020B0606020202050201" pitchFamily="34" charset="0"/>
              </a:rPr>
              <a:t>Dat is bij dingen die veel geld kosten vaak nodig.</a:t>
            </a:r>
          </a:p>
          <a:p>
            <a:pPr marL="800100" lvl="1" indent="-342900">
              <a:buFont typeface="Arial" panose="020B0604020202020204" pitchFamily="34" charset="0"/>
              <a:buChar char="•"/>
            </a:pPr>
            <a:r>
              <a:rPr lang="nl-NL" sz="2400" dirty="0">
                <a:solidFill>
                  <a:schemeClr val="bg1"/>
                </a:solidFill>
                <a:latin typeface="Bebas Neue" panose="020B0606020202050201" pitchFamily="34" charset="0"/>
              </a:rPr>
              <a:t>Wie van jullie doet dit wel eens zo? </a:t>
            </a:r>
          </a:p>
          <a:p>
            <a:pPr marL="800100" lvl="1" indent="-342900">
              <a:buFont typeface="Arial" panose="020B0604020202020204" pitchFamily="34" charset="0"/>
              <a:buChar char="•"/>
            </a:pPr>
            <a:r>
              <a:rPr lang="nl-NL" sz="2400" dirty="0">
                <a:solidFill>
                  <a:schemeClr val="bg1"/>
                </a:solidFill>
                <a:latin typeface="Bebas Neue" panose="020B0606020202050201" pitchFamily="34" charset="0"/>
              </a:rPr>
              <a:t>Bij welke aankoop?</a:t>
            </a:r>
          </a:p>
          <a:p>
            <a:endParaRPr lang="nl-NL" sz="2400" dirty="0">
              <a:solidFill>
                <a:schemeClr val="bg1"/>
              </a:solidFill>
              <a:latin typeface="Bebas Neue" panose="020B0606020202050201" pitchFamily="34" charset="0"/>
            </a:endParaRPr>
          </a:p>
          <a:p>
            <a:pPr algn="ctr"/>
            <a:r>
              <a:rPr lang="nl-NL" sz="2400" dirty="0">
                <a:solidFill>
                  <a:schemeClr val="bg1"/>
                </a:solidFill>
                <a:latin typeface="Bebas Neue" panose="020B0606020202050201" pitchFamily="34" charset="0"/>
              </a:rPr>
              <a:t>Uitzoekwerk is </a:t>
            </a:r>
            <a:r>
              <a:rPr lang="nl-NL" sz="2400" dirty="0">
                <a:solidFill>
                  <a:srgbClr val="FF3399"/>
                </a:solidFill>
                <a:latin typeface="Bebas Neue" panose="020B0606020202050201" pitchFamily="34" charset="0"/>
              </a:rPr>
              <a:t>niet leuk</a:t>
            </a:r>
            <a:r>
              <a:rPr lang="nl-NL" sz="2400" dirty="0">
                <a:solidFill>
                  <a:schemeClr val="bg1"/>
                </a:solidFill>
                <a:latin typeface="Bebas Neue" panose="020B0606020202050201" pitchFamily="34" charset="0"/>
              </a:rPr>
              <a:t>, </a:t>
            </a:r>
          </a:p>
          <a:p>
            <a:pPr algn="ctr"/>
            <a:r>
              <a:rPr lang="nl-NL" sz="2400" dirty="0">
                <a:solidFill>
                  <a:schemeClr val="bg1"/>
                </a:solidFill>
                <a:latin typeface="Bebas Neue" panose="020B0606020202050201" pitchFamily="34" charset="0"/>
              </a:rPr>
              <a:t>maar je </a:t>
            </a:r>
            <a:r>
              <a:rPr lang="nl-NL" sz="2400" dirty="0">
                <a:solidFill>
                  <a:srgbClr val="00B0F0"/>
                </a:solidFill>
                <a:latin typeface="Bebas Neue" panose="020B0606020202050201" pitchFamily="34" charset="0"/>
              </a:rPr>
              <a:t>verdient</a:t>
            </a:r>
            <a:r>
              <a:rPr lang="nl-NL" sz="2400" dirty="0">
                <a:solidFill>
                  <a:schemeClr val="bg1"/>
                </a:solidFill>
                <a:latin typeface="Bebas Neue" panose="020B0606020202050201" pitchFamily="34" charset="0"/>
              </a:rPr>
              <a:t> er heel wat meer mee per uur dan met je bijbaantje!</a:t>
            </a:r>
          </a:p>
        </p:txBody>
      </p:sp>
    </p:spTree>
    <p:extLst>
      <p:ext uri="{BB962C8B-B14F-4D97-AF65-F5344CB8AC3E}">
        <p14:creationId xmlns:p14="http://schemas.microsoft.com/office/powerpoint/2010/main" val="1151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65D7FC9E-C3E0-49E2-9B22-FA86D6372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629" t="27950" r="24171" b="29000"/>
          <a:stretch/>
        </p:blipFill>
        <p:spPr>
          <a:xfrm>
            <a:off x="1187624" y="1916832"/>
            <a:ext cx="6912768" cy="2952328"/>
          </a:xfrm>
          <a:prstGeom prst="rect">
            <a:avLst/>
          </a:prstGeom>
          <a:solidFill>
            <a:schemeClr val="tx1">
              <a:alpha val="99000"/>
            </a:schemeClr>
          </a:solidFill>
        </p:spPr>
      </p:pic>
      <p:sp>
        <p:nvSpPr>
          <p:cNvPr id="9" name="Rechthoek 8">
            <a:extLst>
              <a:ext uri="{FF2B5EF4-FFF2-40B4-BE49-F238E27FC236}">
                <a16:creationId xmlns:a16="http://schemas.microsoft.com/office/drawing/2014/main" id="{0A392510-9B4E-4956-A60F-E7A5D340A40F}"/>
              </a:ext>
            </a:extLst>
          </p:cNvPr>
          <p:cNvSpPr/>
          <p:nvPr/>
        </p:nvSpPr>
        <p:spPr>
          <a:xfrm>
            <a:off x="1187624" y="1916832"/>
            <a:ext cx="6912768" cy="295232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DEF183B-1C72-4CFA-857C-60D60849AFDE}"/>
              </a:ext>
            </a:extLst>
          </p:cNvPr>
          <p:cNvSpPr>
            <a:spLocks noChangeArrowheads="1"/>
          </p:cNvSpPr>
          <p:nvPr/>
        </p:nvSpPr>
        <p:spPr bwMode="auto">
          <a:xfrm>
            <a:off x="3563888" y="2792831"/>
            <a:ext cx="6277891" cy="1200329"/>
          </a:xfrm>
          <a:prstGeom prst="rect">
            <a:avLst/>
          </a:prstGeom>
          <a:noFill/>
          <a:ln>
            <a:noFill/>
          </a:ln>
        </p:spPr>
        <p:txBody>
          <a:bodyPr wrap="square">
            <a:spAutoFit/>
          </a:bodyPr>
          <a:lstStyle>
            <a:lvl1pPr eaLnBrk="0" hangingPunct="0">
              <a:buFont typeface="Arial" pitchFamily="34" charset="0"/>
              <a:buChar char="•"/>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buChar char="•"/>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defRPr/>
            </a:pPr>
            <a:r>
              <a:rPr lang="nl-NL" altLang="nl-NL" sz="7200" b="1" dirty="0">
                <a:solidFill>
                  <a:schemeClr val="bg1"/>
                </a:solidFill>
                <a:latin typeface="Bebas Neue" panose="020B0606020202050201" pitchFamily="34" charset="0"/>
                <a:ea typeface="Geneva"/>
                <a:cs typeface="Gisha" pitchFamily="34" charset="-79"/>
              </a:rPr>
              <a:t>DANK</a:t>
            </a:r>
            <a:r>
              <a:rPr lang="nl-NL" altLang="nl-NL" sz="7200" b="1" dirty="0" smtClean="0">
                <a:solidFill>
                  <a:srgbClr val="00B0F0"/>
                </a:solidFill>
                <a:latin typeface="Bebas Neue" panose="020B0606020202050201" pitchFamily="34" charset="0"/>
                <a:ea typeface="Geneva"/>
                <a:cs typeface="Gisha" pitchFamily="34" charset="-79"/>
              </a:rPr>
              <a:t>!</a:t>
            </a:r>
            <a:r>
              <a:rPr lang="nl-NL" altLang="nl-NL" sz="7200" b="1" dirty="0" smtClean="0">
                <a:solidFill>
                  <a:srgbClr val="FF3399"/>
                </a:solidFill>
                <a:latin typeface="Bebas Neue" panose="020B0606020202050201" pitchFamily="34" charset="0"/>
                <a:ea typeface="Geneva"/>
                <a:cs typeface="Gisha" pitchFamily="34" charset="-79"/>
              </a:rPr>
              <a:t>!</a:t>
            </a:r>
            <a:endParaRPr lang="nl-NL" altLang="nl-NL" sz="7200" b="1" dirty="0">
              <a:solidFill>
                <a:srgbClr val="FF3399"/>
              </a:solidFill>
              <a:latin typeface="Bebas Neue" panose="020B0606020202050201" pitchFamily="34" charset="0"/>
              <a:ea typeface="Geneva"/>
              <a:cs typeface="Gisha" pitchFamily="34" charset="-79"/>
            </a:endParaRPr>
          </a:p>
        </p:txBody>
      </p:sp>
      <p:sp>
        <p:nvSpPr>
          <p:cNvPr id="10" name="Tekstvak 9"/>
          <p:cNvSpPr txBox="1"/>
          <p:nvPr/>
        </p:nvSpPr>
        <p:spPr>
          <a:xfrm>
            <a:off x="-1" y="303601"/>
            <a:ext cx="9144001" cy="646331"/>
          </a:xfrm>
          <a:prstGeom prst="rect">
            <a:avLst/>
          </a:prstGeom>
          <a:solidFill>
            <a:schemeClr val="tx1"/>
          </a:solidFill>
        </p:spPr>
        <p:txBody>
          <a:bodyPr wrap="square" rtlCol="0">
            <a:spAutoFit/>
          </a:bodyPr>
          <a:lstStyle/>
          <a:p>
            <a:r>
              <a:rPr lang="nl-NL" sz="3600" b="1" dirty="0" smtClean="0">
                <a:solidFill>
                  <a:schemeClr val="bg1"/>
                </a:solidFill>
                <a:latin typeface="Bebas Neue" panose="020B0606020202050201"/>
              </a:rPr>
              <a:t>	13. 	En tot slot …………..</a:t>
            </a:r>
            <a:endParaRPr lang="nl-NL" sz="3600" b="1" dirty="0">
              <a:solidFill>
                <a:schemeClr val="bg1"/>
              </a:solidFill>
              <a:latin typeface="Bebas Neue" panose="020B0606020202050201"/>
            </a:endParaRPr>
          </a:p>
        </p:txBody>
      </p:sp>
      <p:sp>
        <p:nvSpPr>
          <p:cNvPr id="11" name="Tekstvak 10"/>
          <p:cNvSpPr txBox="1"/>
          <p:nvPr/>
        </p:nvSpPr>
        <p:spPr>
          <a:xfrm>
            <a:off x="0" y="6021288"/>
            <a:ext cx="9144000" cy="646331"/>
          </a:xfrm>
          <a:prstGeom prst="rect">
            <a:avLst/>
          </a:prstGeom>
          <a:solidFill>
            <a:schemeClr val="tx1"/>
          </a:solidFill>
        </p:spPr>
        <p:txBody>
          <a:bodyPr wrap="square" rtlCol="0">
            <a:spAutoFit/>
          </a:bodyPr>
          <a:lstStyle/>
          <a:p>
            <a:r>
              <a:rPr lang="nl-NL" b="1" dirty="0" smtClean="0">
                <a:solidFill>
                  <a:schemeClr val="bg1"/>
                </a:solidFill>
                <a:latin typeface="Bebas Neue" panose="020B0606020202050201"/>
              </a:rPr>
              <a:t>	</a:t>
            </a:r>
            <a:r>
              <a:rPr lang="nl-NL" sz="2400" b="1" dirty="0" smtClean="0">
                <a:solidFill>
                  <a:schemeClr val="bg1"/>
                </a:solidFill>
                <a:latin typeface="Bebas Neue" panose="020B0606020202050201"/>
              </a:rPr>
              <a:t>SH</a:t>
            </a:r>
            <a:r>
              <a:rPr lang="nl-NL" sz="2400" b="1" dirty="0" smtClean="0">
                <a:solidFill>
                  <a:srgbClr val="00B0F0"/>
                </a:solidFill>
                <a:latin typeface="Bebas Neue" panose="020B0606020202050201"/>
              </a:rPr>
              <a:t>!</a:t>
            </a:r>
            <a:r>
              <a:rPr lang="nl-NL" sz="2400" b="1" dirty="0" smtClean="0">
                <a:solidFill>
                  <a:schemeClr val="bg1"/>
                </a:solidFill>
                <a:latin typeface="Bebas Neue" panose="020B0606020202050201"/>
              </a:rPr>
              <a:t>TZOO</a:t>
            </a:r>
            <a:r>
              <a:rPr lang="nl-NL" sz="2400" b="1" dirty="0" smtClean="0">
                <a:solidFill>
                  <a:srgbClr val="FF3399"/>
                </a:solidFill>
                <a:latin typeface="Bebas Neue" panose="020B0606020202050201"/>
              </a:rPr>
              <a:t>i</a:t>
            </a:r>
            <a:r>
              <a:rPr lang="nl-NL" sz="3600" b="1" dirty="0" smtClean="0">
                <a:solidFill>
                  <a:srgbClr val="FF3399"/>
                </a:solidFill>
                <a:latin typeface="Bebas Neue" panose="020B0606020202050201"/>
              </a:rPr>
              <a:t> 				</a:t>
            </a:r>
            <a:r>
              <a:rPr lang="nl-NL" sz="800" b="1" dirty="0" smtClean="0">
                <a:solidFill>
                  <a:schemeClr val="bg1"/>
                </a:solidFill>
                <a:latin typeface="Bebas Neue" panose="020B0606020202050201"/>
              </a:rPr>
              <a:t>Shitzooi is een project van Stichting Kocon</a:t>
            </a:r>
            <a:endParaRPr lang="nl-NL" sz="800" b="1" dirty="0">
              <a:solidFill>
                <a:schemeClr val="bg1"/>
              </a:solidFill>
              <a:latin typeface="Bebas Neue" panose="020B0606020202050201"/>
            </a:endParaRPr>
          </a:p>
        </p:txBody>
      </p:sp>
    </p:spTree>
    <p:extLst>
      <p:ext uri="{BB962C8B-B14F-4D97-AF65-F5344CB8AC3E}">
        <p14:creationId xmlns:p14="http://schemas.microsoft.com/office/powerpoint/2010/main" val="213552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637</Words>
  <Application>Microsoft Office PowerPoint</Application>
  <PresentationFormat>Diavoorstelling (4:3)</PresentationFormat>
  <Paragraphs>77</Paragraphs>
  <Slides>10</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Arial</vt:lpstr>
      <vt:lpstr>Bebas Neue</vt:lpstr>
      <vt:lpstr>Calibri</vt:lpstr>
      <vt:lpstr>Geneva</vt:lpstr>
      <vt:lpstr>Gisha</vt:lpstr>
      <vt:lpstr>Product Sans</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RDOG Hollands Midden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Eef Hollman</dc:creator>
  <cp:lastModifiedBy>Pel van Hattum</cp:lastModifiedBy>
  <cp:revision>145</cp:revision>
  <dcterms:created xsi:type="dcterms:W3CDTF">2018-02-06T10:55:55Z</dcterms:created>
  <dcterms:modified xsi:type="dcterms:W3CDTF">2022-02-08T13:05:41Z</dcterms:modified>
</cp:coreProperties>
</file>